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ink/ink1.xml" ContentType="application/inkml+xml"/>
  <Override PartName="/ppt/notesSlides/notesSlide14.xml" ContentType="application/vnd.openxmlformats-officedocument.presentationml.notesSlide+xml"/>
  <Override PartName="/ppt/ink/ink2.xml" ContentType="application/inkml+xml"/>
  <Override PartName="/ppt/ink/ink3.xml" ContentType="application/inkml+xml"/>
  <Override PartName="/ppt/ink/ink4.xml" ContentType="application/inkml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ink/ink5.xml" ContentType="application/inkml+xml"/>
  <Override PartName="/ppt/ink/ink6.xml" ContentType="application/inkml+xml"/>
  <Override PartName="/ppt/ink/ink7.xml" ContentType="application/inkml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31"/>
  </p:notesMasterIdLst>
  <p:sldIdLst>
    <p:sldId id="256" r:id="rId2"/>
    <p:sldId id="257" r:id="rId3"/>
    <p:sldId id="258" r:id="rId4"/>
    <p:sldId id="259" r:id="rId5"/>
    <p:sldId id="260" r:id="rId6"/>
    <p:sldId id="261" r:id="rId7"/>
    <p:sldId id="282" r:id="rId8"/>
    <p:sldId id="283" r:id="rId9"/>
    <p:sldId id="285" r:id="rId10"/>
    <p:sldId id="289" r:id="rId11"/>
    <p:sldId id="288" r:id="rId12"/>
    <p:sldId id="263" r:id="rId13"/>
    <p:sldId id="286" r:id="rId14"/>
    <p:sldId id="265" r:id="rId15"/>
    <p:sldId id="266" r:id="rId16"/>
    <p:sldId id="267" r:id="rId17"/>
    <p:sldId id="268" r:id="rId18"/>
    <p:sldId id="269" r:id="rId19"/>
    <p:sldId id="270" r:id="rId20"/>
    <p:sldId id="287" r:id="rId21"/>
    <p:sldId id="271" r:id="rId22"/>
    <p:sldId id="272" r:id="rId23"/>
    <p:sldId id="273" r:id="rId24"/>
    <p:sldId id="274" r:id="rId25"/>
    <p:sldId id="276" r:id="rId26"/>
    <p:sldId id="275" r:id="rId27"/>
    <p:sldId id="278" r:id="rId28"/>
    <p:sldId id="290" r:id="rId29"/>
    <p:sldId id="280" r:id="rId30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32"/>
      <p:bold r:id="rId33"/>
      <p:italic r:id="rId34"/>
      <p:boldItalic r:id="rId35"/>
    </p:embeddedFont>
    <p:embeddedFont>
      <p:font typeface="Lato" panose="020F0502020204030203" pitchFamily="34" charset="0"/>
      <p:regular r:id="rId36"/>
      <p:bold r:id="rId37"/>
      <p:italic r:id="rId38"/>
      <p:boldItalic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40" roundtripDataSignature="AMtx7mgtFobDPiZft1UGAyQIBtC1VOCIV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6307" autoAdjust="0"/>
  </p:normalViewPr>
  <p:slideViewPr>
    <p:cSldViewPr snapToGrid="0">
      <p:cViewPr varScale="1">
        <p:scale>
          <a:sx n="74" d="100"/>
          <a:sy n="74" d="100"/>
        </p:scale>
        <p:origin x="171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customschemas.google.com/relationships/presentationmetadata" Target="meta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13:24:07.1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24575,'3474'0'-1365,"-3438"0"-5461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12:54:09.1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3216 421 24575,'-15'-1'0,"1"-1"0,0 0 0,-23-6 0,0 0 0,-386-35 0,212 28 0,-402-68 0,528 71 0,32 6 0,1-3 0,0-1 0,1-3 0,-73-29 0,119 40 0,-179-72 0,154 64 0,0 2 0,0 1 0,-1 2 0,-43-3 0,-2 8 0,51 1 0,0-1 0,0-1 0,-34-6 0,-43-11 0,-1 4 0,0 5 0,-1 5 0,-106 8 0,203-3 0,-1 1 0,1-1 0,-1 1 0,1 1 0,0-1 0,0 1 0,0 1 0,0-1 0,1 1 0,-1 0 0,1 0 0,0 1 0,0 0 0,1 0 0,-1 0 0,1 1 0,0 0 0,-8 13 0,4-5 0,1 0 0,1 1 0,0 0 0,0 0 0,2 0 0,0 1 0,-6 30 0,-8 111 0,13-105 0,2 0 0,4 77 0,0-66 0,1-56 0,-1-1 0,1 0 0,0 1 0,0-1 0,1 0 0,0 0 0,0 0 0,0 0 0,1 0 0,0-1 0,0 1 0,0-1 0,1 0 0,0 1 0,0-2 0,0 1 0,0 0 0,1-1 0,6 5 0,9 5 0,1-1 0,0 0 0,39 16 0,-7-4 0,54 34 0,79 39 0,-88-50 0,29 13 0,-63-29 0,-50-24 0,0 0 0,0-2 0,0 1 0,1-2 0,30 8 0,-38-12 0,49 7 0,-1 2 0,0 3 0,63 23 0,-77-22 0,1-1 0,0-2 0,0-1 0,1-3 0,49 2 0,223-6 0,-167-6 0,-37 4 0,75 0 0,240-29 0,-311 11 0,-25 2 0,177-6 0,-234 20 0,0-1 0,0-2 0,0-1 0,39-11 0,124-49 0,-43 13 0,582-114 0,-663 152 0,87-23 0,184-71 0,-251 77 0,-89 30 0,28-12 0,-30 13 0,-1-1 0,0 1 0,1 0 0,-1 0 0,1-1 0,-1 1 0,0 0 0,1-1 0,-1 1 0,0 0 0,1-1 0,-1 1 0,0-1 0,1 1 0,-1 0 0,0-1 0,0 1 0,0-1 0,1 1 0,-1-1 0,0 1 0,0-1 0,0 1 0,0-1 0,0 1 0,0-1 0,0 1 0,0-1 0,0 1 0,0-1 0,0 1 0,0-1 0,0 1 0,0-1 0,-1 1 0,1 0 0,0-1 0,0 1 0,-1-1 0,1 1 0,0-1 0,0 1 0,-1 0 0,1-1 0,0 1 0,-1 0 0,1-1 0,-1 1 0,1 0 0,0-1 0,-1 1 0,1 0 0,-1 0 0,1 0 0,-2-1 0,-26-13 0,0 0 0,-2 2 0,0 1 0,-36-8 0,29 9 0,5 1 0,-1 0 0,1-2 0,1-2 0,-39-20 0,49 22 0,-1 1 0,0 2 0,-1 0 0,0 1 0,-29-5 0,-23-6 0,4-3 0,12 5 0,-87-36 0,31 0 0,-152-46 0,212 82 0,-2 3 0,0 2 0,0 3 0,-1 2 0,-73 1 0,64 6 0,-72 3 0,122-2 0,1 0 0,0 2 0,0 0 0,0 0 0,0 2 0,-19 8 0,-35 23-1365,55-26-5461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12:54:14.5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 55 24575,'218'0'0,"-237"0"0,-92-4 0,98 2 0,0 0 0,1 0 0,-1-1 0,1-1 0,0 0 0,-18-9 0,29 13 0,1 0 0,0 0 0,-1 0 0,1-1 0,-1 1 0,1 0 0,-1 0 0,1 0 0,0 0 0,-1 0 0,1-1 0,-1 1 0,1 0 0,0 0 0,-1-1 0,1 1 0,0 0 0,-1-1 0,1 1 0,0 0 0,0-1 0,-1 1 0,1 0 0,0-1 0,0 1 0,0-1 0,-1 1 0,1 0 0,0-1 0,0 1 0,0-1 0,0 1 0,0-1 0,0 1 0,0-1 0,0 1 0,0 0 0,0-1 0,18-5 0,33 3 0,-49 3 0,675 2-1365,-652-2-5461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12:54:23.6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24575,'741'0'0,"-716"1"0,0 1 0,40 10 0,-10-2 0,-3-1 0,-13-2 0,64 4 0,-66-11 0,5 0 0,1 2 0,58 11 0,-62-8-326,-1-1-1,67-2 1,-95-2-60,17-1-6440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10:29:17.1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0 447 24575,'112'-6'0,"210"-37"0,-167 18 0,336-29 0,-352 41 0,240-18 0,-249 23 0,122-4 0,-116 14 0,216-4 0,-316-1 0,58-14 0,3 0 0,325-18 0,-148 16 0,91-39 0,-149 18 0,-207 39 0,368-51 0,-265 43 0,163 6 0,340 68 0,-466-50 0,268-7 0,-286-9 0,6 0 0,451 13 0,-561-10 0,302 39 0,-255-28 0,141 5 0,78-18 0,-122-3 0,-124 3 0,0 1 0,0 2 0,0 3 0,56 13 0,133 39 0,-135-36 0,0-5 0,1-5 0,173 0 0,-248-11 0,45 7 0,4 1 0,38-9 0,-73-1 0,1 1 0,50 7 0,-78-4 0,1 0 0,-1 1 0,-1 0 0,17 8 0,-25-10 0,0 0 0,-1 0 0,1 1 0,-1 0 0,0 0 0,0 0 0,0 0 0,0 1 0,-1-1 0,1 1 0,-1 0 0,0 0 0,0 0 0,-1 1 0,4 4 0,7 28 0,-1 0 0,-2 1 0,9 69 0,-13-35 0,-2 82 0,-4-152 0,1 1 0,-1-1 0,0 0 0,0 1 0,0-1 0,-1 0 0,1 1 0,0-1 0,-1 0 0,0 1 0,1-1 0,-1 0 0,0 0 0,0 1 0,0-1 0,-1 0 0,1 0 0,0 0 0,-1-1 0,1 1 0,-1 0 0,0 0 0,1-1 0,-1 1 0,0-1 0,0 0 0,0 1 0,0-1 0,0 0 0,-1 0 0,1 0 0,0 0 0,0-1 0,-1 1 0,1-1 0,0 1 0,-1-1 0,1 0 0,0 0 0,-1 0 0,-3 0 0,-169-2 0,50-1 0,33-1 0,-126-23 0,12 0 0,121 22 0,-65-8 0,-258-18 0,-8 32 0,179 1 0,-107-4 0,-381 4 0,445 8 0,-100 1 0,290-11 0,-418-13 0,323 7 0,37 3 0,-103-20 0,-252 3 0,455 20 0,-23-1 0,-1 3 0,1 3 0,-93 19 0,112-13 0,28-7 0,0 1 0,-37 14 0,14-3 0,0-2 0,-1-2 0,-52 6 0,-60 13 0,77-12 0,-1-5 0,-150 8 0,-180-21 0,185-5 0,70 6 0,-171-4 0,104-28 0,17 0 0,98 24 0,0 5 0,-154 18 0,222-12 0,-1-2 0,0-2 0,0-2 0,-77-12 0,78 8 0,34 5 0,0-1 0,0 0 0,0-1 0,0 1 0,0-2 0,1 1 0,-1-1 0,1-1 0,-1 1 0,-7-6 0,-7-7 0,0 0 0,1-1 0,-35-38 0,51 48 0,0 0 0,0-1 0,1 0 0,0 0 0,0-1 0,1 1 0,0-1 0,1 0 0,0 0 0,0 0 0,1 0 0,0-1 0,1 1 0,-1-18 0,19-205-1365,-13 201-5461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10:29:26.0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620 23 24575,'-58'-1'0,"18"-1"0,0 2 0,0 2 0,0 1 0,0 3 0,-58 14 0,66-10 0,-53 25 0,74-29 0,0 0 0,0 1 0,1 0 0,0 1 0,0 0 0,1 1 0,-16 19 0,19-20 0,0 0 0,1 1 0,0 0 0,1 0 0,0 0 0,0 1 0,1 0 0,0-1 0,0 1 0,2 0 0,-2 12 0,1 13 0,4 68 0,1-28 0,-3-72 0,0 0 0,0 0 0,0 0 0,1-1 0,-1 1 0,1 0 0,0-1 0,-1 1 0,1 0 0,0-1 0,0 1 0,1-1 0,-1 1 0,1-1 0,-1 0 0,4 4 0,-1-3 0,-1 0 0,1 0 0,0-1 0,0 1 0,1-1 0,-1 0 0,0-1 0,1 1 0,4 1 0,21 3 0,0-1 0,1-1 0,-1-2 0,1-1 0,38-3 0,54 2 0,276 17 0,-335-17 0,121-4 0,-149 1 0,1-1 0,-1-2 0,37-11 0,96-30 0,-163 45 0,-1 0 0,0 0 0,0-1 0,1 1 0,-1-1 0,-1 0 0,1-1 0,0 1 0,-1-1 0,0 0 0,0 0 0,0 0 0,0-1 0,-1 1 0,1-1 0,-1 0 0,0 0 0,-1 0 0,1 0 0,-1-1 0,0 1 0,0-1 0,1-9 0,0-5 0,0 0 0,-1 0 0,-2-1 0,0 1 0,-4-29 0,4 46 0,0 0 0,-1 0 0,0 0 0,1 0 0,-1 0 0,-1 0 0,1 0 0,0 0 0,0 1 0,-1-1 0,0 1 0,0-1 0,1 1 0,-1-1 0,-1 1 0,1 0 0,0 0 0,0 0 0,-1 0 0,1 1 0,-1-1 0,-3-1 0,-6-2 0,0 0 0,0 2 0,0-1 0,-16-1 0,-24-8 0,8-4 0,19 6 0,-1 2 0,-52-12 0,-53-11 0,8 1 0,100 26 0,-12-1 0,-70-5 0,85 9 34,0 0-1,0-2 0,-33-9 1,30 7-784,-44-7 1,44 11-6077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10:29:40.3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2399 88 24575,'-1057'75'0,"819"-51"0,-69 9 0,228-21 0,-143 42 0,120-23 0,-2-4 0,-111 13 0,212-39 0,-1-1 0,1 0 0,0 1 0,-1 0 0,1 0 0,0 0 0,0 0 0,0 0 0,-1 1 0,1-1 0,1 1 0,-1 0 0,0 0 0,0 0 0,1 0 0,-1 1 0,1-1 0,0 1 0,-3 2 0,3 0 0,0 0 0,0 0 0,0 0 0,1 1 0,-1-1 0,2 0 0,-1 1 0,0-1 0,1 0 0,0 1 0,1 7 0,-1-4 0,1 0 0,0 0 0,1 0 0,0 0 0,0 0 0,1 0 0,0-1 0,0 1 0,1-1 0,0 0 0,1 0 0,0 0 0,0 0 0,1-1 0,0 0 0,12 12 0,39 33 0,1-3 0,3-2 0,2-2 0,2-4 0,88 42 0,-116-66 0,1-3 0,0 0 0,1-3 0,0-1 0,1-2 0,0-2 0,1-2 0,72-1 0,-65-3 0,674 20 0,-297 48 0,-332-51 0,-62-13 0,-1-2 0,1-1 0,-1-1 0,1-2 0,53-10 0,-68 9 0,626-139 0,-462 96 0,-147 39 0,0 1 0,0 1 0,1 2 0,-1 1 0,48 4 0,-44-1 0,1-2 0,46-8 0,32-1 0,641 8 0,-370 4 0,-350-1 0,294-14 0,-321 12 0,36-5 0,56-13 0,-15-3 0,2 3 0,116-9 0,24-2 0,-135 15 0,100-2 0,-158 14 0,1-1 0,45-12 0,-12 2 0,-40 11 0,-1 1 0,44 2 0,-47 1 0,1-1 0,-1-1 0,41-7 0,-14 0 0,0 3 0,0 1 0,85 6 0,-34 1 0,-101-3 0,5 0 0,1 0 0,-1 0 0,1-1 0,-1 0 0,0-1 0,11-2 0,-17 3 0,1 0 0,-1-1 0,0 1 0,0 0 0,0-1 0,0 1 0,0-1 0,0 0 0,0 0 0,0 1 0,-1-1 0,1 0 0,-1-1 0,0 1 0,1 0 0,-1 0 0,0-1 0,0 1 0,0 0 0,-1-1 0,1 1 0,0-1 0,-1 1 0,0-1 0,1-3 0,1-39 0,-5-67 0,0 20 0,3 85 0,0-1 0,-1 1 0,0 0 0,0 0 0,-1-1 0,0 1 0,0 0 0,-1 1 0,0-1 0,0 0 0,0 1 0,-1 0 0,0-1 0,0 1 0,-1 1 0,1-1 0,-1 1 0,-1 0 0,1 0 0,-1 0 0,1 1 0,-12-7 0,2 3 0,0 1 0,0 1 0,-1 0 0,1 1 0,-1 0 0,-1 2 0,1 0 0,-33-2 0,-298 3 0,169 4 0,-713-2 0,753-11 0,2 0 0,80 11 0,14 1 0,-1-2 0,-69-11 0,62 5 0,0 3 0,-1 2 0,-54 4 0,10 1 0,-382 13 0,-200-9 0,394-10 0,-301 3 0,561-1 0,0-1 0,-29-7 0,3 0 0,39 7 0,-1-1 0,1 0 0,-17-7 0,-24-7 0,37 13 0,1 0 0,-1-1 0,1-1 0,0 0 0,-23-15 0,26 15 0,-1-1 0,1 1 0,-1 1 0,-1 0 0,1 0 0,-1 2 0,0-1 0,-21-3 0,31 7-36,-46 0 197,46 1-229,0-1 0,0 1 1,0-1-1,1 1 0,-1-1 0,0 1 1,0 0-1,0 0 0,1 0 1,-1 0-1,0 0 0,1 0 0,-1 1 1,1-1-1,-1 1 0,1-1 1,0 1-1,0-1 0,0 1 0,-1-1 1,0 3-1,-3 10-6758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Dựa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nghệ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tìm</a:t>
            </a:r>
            <a:r>
              <a:rPr lang="en-US" dirty="0"/>
              <a:t> </a:t>
            </a:r>
            <a:r>
              <a:rPr lang="en-US" dirty="0" err="1"/>
              <a:t>hiểu</a:t>
            </a:r>
            <a:r>
              <a:rPr lang="en-US" dirty="0"/>
              <a:t> … 3 </a:t>
            </a:r>
            <a:r>
              <a:rPr lang="en-US" dirty="0" err="1"/>
              <a:t>lỗ</a:t>
            </a:r>
            <a:r>
              <a:rPr lang="en-US" dirty="0"/>
              <a:t> </a:t>
            </a:r>
            <a:r>
              <a:rPr lang="en-US" dirty="0" err="1"/>
              <a:t>hổng</a:t>
            </a:r>
            <a:r>
              <a:rPr lang="en-US" dirty="0"/>
              <a:t> …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Mục</a:t>
            </a:r>
            <a:r>
              <a:rPr lang="en-US" dirty="0"/>
              <a:t> </a:t>
            </a:r>
            <a:r>
              <a:rPr lang="en-US" dirty="0" err="1"/>
              <a:t>tiêu</a:t>
            </a:r>
            <a:r>
              <a:rPr lang="en-US" dirty="0"/>
              <a:t> +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luận</a:t>
            </a:r>
            <a:r>
              <a:rPr lang="en-US" dirty="0"/>
              <a:t>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B1-403 -&gt; 7:30</a:t>
            </a:r>
            <a:endParaRPr dirty="0"/>
          </a:p>
        </p:txBody>
      </p:sp>
      <p:sp>
        <p:nvSpPr>
          <p:cNvPr id="204" name="Google Shape;20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67354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2" name="Google Shape;212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,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mục</a:t>
            </a:r>
            <a:r>
              <a:rPr lang="en-US" dirty="0"/>
              <a:t> </a:t>
            </a:r>
            <a:r>
              <a:rPr lang="en-US" dirty="0" err="1"/>
              <a:t>tiêu</a:t>
            </a:r>
            <a:r>
              <a:rPr lang="en-US" dirty="0"/>
              <a:t> =&gt;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thúc</a:t>
            </a:r>
            <a:r>
              <a:rPr lang="en-US" dirty="0"/>
              <a:t> </a:t>
            </a:r>
            <a:r>
              <a:rPr lang="en-US" dirty="0" err="1"/>
              <a:t>hoàn</a:t>
            </a:r>
            <a:r>
              <a:rPr lang="en-US" dirty="0"/>
              <a:t> </a:t>
            </a:r>
            <a:r>
              <a:rPr lang="en-US" dirty="0" err="1"/>
              <a:t>thành</a:t>
            </a:r>
            <a:r>
              <a:rPr lang="en-US" dirty="0"/>
              <a:t> </a:t>
            </a:r>
            <a:r>
              <a:rPr lang="en-US" dirty="0" err="1"/>
              <a:t>mục</a:t>
            </a:r>
            <a:r>
              <a:rPr lang="en-US" dirty="0"/>
              <a:t> </a:t>
            </a:r>
            <a:r>
              <a:rPr lang="en-US" dirty="0" err="1"/>
              <a:t>tiêu</a:t>
            </a: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 err="1"/>
              <a:t>Mục</a:t>
            </a:r>
            <a:r>
              <a:rPr lang="en-US" dirty="0"/>
              <a:t> </a:t>
            </a:r>
            <a:r>
              <a:rPr lang="en-US" dirty="0" err="1"/>
              <a:t>tiêu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chèn</a:t>
            </a:r>
            <a:r>
              <a:rPr lang="en-US" dirty="0"/>
              <a:t> </a:t>
            </a:r>
            <a:r>
              <a:rPr lang="en-US" dirty="0" err="1"/>
              <a:t>lệnh</a:t>
            </a:r>
            <a:r>
              <a:rPr lang="en-US" dirty="0"/>
              <a:t> =&gt;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 err="1"/>
              <a:t>Tác</a:t>
            </a:r>
            <a:r>
              <a:rPr lang="en-US" dirty="0"/>
              <a:t> </a:t>
            </a:r>
            <a:r>
              <a:rPr lang="en-US" dirty="0" err="1"/>
              <a:t>động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nó</a:t>
            </a:r>
            <a:r>
              <a:rPr lang="en-US" dirty="0"/>
              <a:t>: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chèn</a:t>
            </a:r>
            <a:r>
              <a:rPr lang="en-US" dirty="0"/>
              <a:t> </a:t>
            </a:r>
            <a:r>
              <a:rPr lang="en-US" dirty="0" err="1"/>
              <a:t>bất</a:t>
            </a:r>
            <a:r>
              <a:rPr lang="en-US" dirty="0"/>
              <a:t> </a:t>
            </a:r>
            <a:r>
              <a:rPr lang="en-US" dirty="0" err="1"/>
              <a:t>kỳ</a:t>
            </a:r>
            <a:r>
              <a:rPr lang="en-US" dirty="0"/>
              <a:t> </a:t>
            </a:r>
            <a:r>
              <a:rPr lang="en-US" dirty="0" err="1"/>
              <a:t>lệnh</a:t>
            </a:r>
            <a:r>
              <a:rPr lang="en-US" dirty="0"/>
              <a:t> </a:t>
            </a:r>
            <a:r>
              <a:rPr lang="en-US" dirty="0" err="1"/>
              <a:t>nào</a:t>
            </a:r>
            <a:r>
              <a:rPr lang="en-US" dirty="0"/>
              <a:t> </a:t>
            </a:r>
            <a:endParaRPr dirty="0"/>
          </a:p>
        </p:txBody>
      </p:sp>
      <p:sp>
        <p:nvSpPr>
          <p:cNvPr id="213" name="Google Shape;213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11</a:t>
            </a:fld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232404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9" name="Google Shape;219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217303791f2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8" name="Google Shape;228;g217303791f2_1_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 err="1"/>
              <a:t>Thêm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dịch</a:t>
            </a:r>
            <a:r>
              <a:rPr lang="en-US" dirty="0"/>
              <a:t> </a:t>
            </a:r>
            <a:r>
              <a:rPr lang="en-US" dirty="0" err="1"/>
              <a:t>ngược</a:t>
            </a:r>
            <a:r>
              <a:rPr lang="en-US" dirty="0"/>
              <a:t> -&gt; </a:t>
            </a:r>
            <a:r>
              <a:rPr lang="en-US" dirty="0" err="1"/>
              <a:t>làm</a:t>
            </a:r>
            <a:r>
              <a:rPr lang="en-US" dirty="0"/>
              <a:t> </a:t>
            </a:r>
            <a:r>
              <a:rPr lang="en-US" dirty="0" err="1"/>
              <a:t>thế</a:t>
            </a:r>
            <a:r>
              <a:rPr lang="en-US" dirty="0"/>
              <a:t> </a:t>
            </a:r>
            <a:r>
              <a:rPr lang="en-US" dirty="0" err="1"/>
              <a:t>nào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mã</a:t>
            </a:r>
            <a:r>
              <a:rPr lang="en-US" dirty="0"/>
              <a:t> </a:t>
            </a:r>
            <a:r>
              <a:rPr lang="en-US" dirty="0" err="1"/>
              <a:t>này</a:t>
            </a:r>
            <a:r>
              <a:rPr lang="en-US" dirty="0"/>
              <a:t>… -&gt; </a:t>
            </a: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tích</a:t>
            </a:r>
            <a:r>
              <a:rPr lang="en-US" dirty="0"/>
              <a:t> : </a:t>
            </a:r>
            <a:r>
              <a:rPr lang="en-US" dirty="0" err="1"/>
              <a:t>nói</a:t>
            </a:r>
            <a:r>
              <a:rPr lang="en-US" dirty="0"/>
              <a:t> </a:t>
            </a:r>
            <a:r>
              <a:rPr lang="en-US" dirty="0" err="1"/>
              <a:t>bên</a:t>
            </a:r>
            <a:r>
              <a:rPr lang="en-US" dirty="0"/>
              <a:t> </a:t>
            </a:r>
            <a:r>
              <a:rPr lang="en-US" dirty="0" err="1"/>
              <a:t>ngoài</a:t>
            </a: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 err="1"/>
              <a:t>Nguyên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, </a:t>
            </a:r>
            <a:r>
              <a:rPr lang="en-US" dirty="0" err="1"/>
              <a:t>động</a:t>
            </a:r>
            <a:r>
              <a:rPr lang="en-US" dirty="0"/>
              <a:t> </a:t>
            </a:r>
            <a:r>
              <a:rPr lang="en-US" dirty="0" err="1"/>
              <a:t>cơ</a:t>
            </a:r>
            <a:r>
              <a:rPr lang="en-US" dirty="0"/>
              <a:t>,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đâu</a:t>
            </a:r>
            <a:r>
              <a:rPr lang="en-US" dirty="0"/>
              <a:t>?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 err="1"/>
              <a:t>Lấy</a:t>
            </a:r>
            <a:r>
              <a:rPr lang="en-US" dirty="0"/>
              <a:t> </a:t>
            </a:r>
            <a:r>
              <a:rPr lang="en-US" dirty="0" err="1"/>
              <a:t>đoạn</a:t>
            </a:r>
            <a:r>
              <a:rPr lang="en-US" dirty="0"/>
              <a:t> code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đâu</a:t>
            </a:r>
            <a:r>
              <a:rPr lang="en-US" dirty="0"/>
              <a:t>? </a:t>
            </a:r>
            <a:endParaRPr dirty="0"/>
          </a:p>
        </p:txBody>
      </p:sp>
      <p:sp>
        <p:nvSpPr>
          <p:cNvPr id="229" name="Google Shape;229;g217303791f2_1_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217303791f2_1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7" name="Google Shape;237;g217303791f2_1_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g217303791f2_1_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217303791f2_1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6" name="Google Shape;246;g217303791f2_1_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Tương</a:t>
            </a:r>
            <a:r>
              <a:rPr lang="en-US" dirty="0"/>
              <a:t> </a:t>
            </a:r>
            <a:r>
              <a:rPr lang="en-US" dirty="0" err="1"/>
              <a:t>tác</a:t>
            </a:r>
            <a:r>
              <a:rPr lang="en-US" dirty="0"/>
              <a:t> </a:t>
            </a:r>
            <a:r>
              <a:rPr lang="en-US" dirty="0" err="1"/>
              <a:t>trực</a:t>
            </a:r>
            <a:r>
              <a:rPr lang="en-US" dirty="0"/>
              <a:t> </a:t>
            </a:r>
            <a:r>
              <a:rPr lang="en-US" dirty="0" err="1"/>
              <a:t>tiếp</a:t>
            </a:r>
            <a:r>
              <a:rPr lang="en-US" dirty="0"/>
              <a:t>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hỏng</a:t>
            </a:r>
            <a:r>
              <a:rPr lang="en-US" dirty="0"/>
              <a:t> </a:t>
            </a:r>
            <a:r>
              <a:rPr lang="en-US" dirty="0" err="1"/>
              <a:t>hóc</a:t>
            </a:r>
            <a:r>
              <a:rPr lang="en-US" dirty="0"/>
              <a:t> =&gt; </a:t>
            </a:r>
            <a:r>
              <a:rPr lang="en-US" dirty="0" err="1"/>
              <a:t>ảo</a:t>
            </a:r>
            <a:r>
              <a:rPr lang="en-US" dirty="0"/>
              <a:t> </a:t>
            </a:r>
            <a:r>
              <a:rPr lang="en-US" dirty="0" err="1"/>
              <a:t>hóa</a:t>
            </a:r>
            <a:r>
              <a:rPr lang="en-US" dirty="0"/>
              <a:t> </a:t>
            </a:r>
          </a:p>
        </p:txBody>
      </p:sp>
      <p:sp>
        <p:nvSpPr>
          <p:cNvPr id="247" name="Google Shape;247;g217303791f2_1_3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217303791f2_1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5" name="Google Shape;255;g217303791f2_1_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g217303791f2_1_3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217303791f2_1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7" name="Google Shape;267;g217303791f2_1_1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g217303791f2_1_1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6" name="Google Shape;276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p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18</a:t>
            </a:fld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1f715c1c3b6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3" name="Google Shape;283;g1f715c1c3b6_0_1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g1f715c1c3b6_0_1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217303791f2_1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g217303791f2_1_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g217303791f2_1_4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217303791f2_1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2" name="Google Shape;292;g217303791f2_1_5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g217303791f2_1_5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217303791f2_1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g217303791f2_1_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g217303791f2_1_4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217303791f2_1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4" name="Google Shape;314;g217303791f2_1_6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g217303791f2_1_6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17303791f2_1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3" name="Google Shape;323;g217303791f2_1_5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g217303791f2_1_5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1f715c1c3b6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2" name="Google Shape;342;g1f715c1c3b6_0_1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g1f715c1c3b6_0_1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217303791f2_1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3" name="Google Shape;333;g217303791f2_1_8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334;g217303791f2_1_8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9" name="Google Shape;359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60" name="Google Shape;360;p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27</a:t>
            </a:fld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6" name="Google Shape;366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Trong </a:t>
            </a:r>
            <a:r>
              <a:rPr lang="en-US" dirty="0" err="1"/>
              <a:t>đồ</a:t>
            </a:r>
            <a:r>
              <a:rPr lang="en-US" dirty="0"/>
              <a:t> </a:t>
            </a:r>
            <a:r>
              <a:rPr lang="en-US" dirty="0" err="1"/>
              <a:t>án</a:t>
            </a:r>
            <a:r>
              <a:rPr lang="en-US" dirty="0"/>
              <a:t> </a:t>
            </a:r>
            <a:r>
              <a:rPr lang="en-US" dirty="0" err="1"/>
              <a:t>này</a:t>
            </a:r>
            <a:r>
              <a:rPr lang="en-US" dirty="0"/>
              <a:t> e </a:t>
            </a:r>
            <a:r>
              <a:rPr lang="en-US" dirty="0" err="1"/>
              <a:t>đã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tìm</a:t>
            </a:r>
            <a:r>
              <a:rPr lang="en-US" dirty="0"/>
              <a:t> </a:t>
            </a:r>
            <a:r>
              <a:rPr lang="en-US" dirty="0" err="1"/>
              <a:t>hiểu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lỗ</a:t>
            </a:r>
            <a:r>
              <a:rPr lang="en-US" dirty="0"/>
              <a:t> </a:t>
            </a:r>
            <a:r>
              <a:rPr lang="en-US" dirty="0" err="1"/>
              <a:t>hổng</a:t>
            </a:r>
            <a:r>
              <a:rPr lang="en-US" dirty="0"/>
              <a:t> </a:t>
            </a:r>
            <a:r>
              <a:rPr lang="en-US" dirty="0" err="1"/>
              <a:t>iot</a:t>
            </a:r>
            <a:r>
              <a:rPr lang="en-US" dirty="0"/>
              <a:t>,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nghệ</a:t>
            </a:r>
            <a:r>
              <a:rPr lang="en-US" dirty="0"/>
              <a:t> </a:t>
            </a:r>
            <a:r>
              <a:rPr lang="en-US" dirty="0" err="1"/>
              <a:t>liên</a:t>
            </a:r>
            <a:r>
              <a:rPr lang="en-US" dirty="0"/>
              <a:t> </a:t>
            </a:r>
            <a:r>
              <a:rPr lang="en-US" dirty="0" err="1"/>
              <a:t>quan</a:t>
            </a:r>
            <a:r>
              <a:rPr lang="en-US" dirty="0"/>
              <a:t>, </a:t>
            </a:r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nghệ</a:t>
            </a:r>
            <a:r>
              <a:rPr lang="en-US" dirty="0"/>
              <a:t> </a:t>
            </a:r>
            <a:r>
              <a:rPr lang="en-US" dirty="0" err="1"/>
              <a:t>ảo</a:t>
            </a:r>
            <a:r>
              <a:rPr lang="en-US" dirty="0"/>
              <a:t> </a:t>
            </a:r>
            <a:r>
              <a:rPr lang="en-US" dirty="0" err="1"/>
              <a:t>hóa</a:t>
            </a:r>
            <a:r>
              <a:rPr lang="en-US" dirty="0"/>
              <a:t>,… </a:t>
            </a:r>
            <a:r>
              <a:rPr lang="en-US" dirty="0" err="1"/>
              <a:t>minh</a:t>
            </a:r>
            <a:r>
              <a:rPr lang="en-US" dirty="0"/>
              <a:t> </a:t>
            </a:r>
            <a:r>
              <a:rPr lang="en-US" dirty="0" err="1"/>
              <a:t>họa</a:t>
            </a:r>
            <a:r>
              <a:rPr lang="en-US" dirty="0"/>
              <a:t> </a:t>
            </a: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tích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khai</a:t>
            </a:r>
            <a:r>
              <a:rPr lang="en-US" dirty="0"/>
              <a:t> </a:t>
            </a:r>
            <a:r>
              <a:rPr lang="en-US" dirty="0" err="1"/>
              <a:t>thác</a:t>
            </a:r>
            <a:r>
              <a:rPr lang="en-US" dirty="0"/>
              <a:t> 3 </a:t>
            </a:r>
            <a:r>
              <a:rPr lang="en-US" dirty="0" err="1"/>
              <a:t>lỗ</a:t>
            </a:r>
            <a:r>
              <a:rPr lang="en-US" dirty="0"/>
              <a:t> </a:t>
            </a:r>
            <a:r>
              <a:rPr lang="en-US" dirty="0" err="1"/>
              <a:t>hổng</a:t>
            </a:r>
            <a:r>
              <a:rPr lang="en-US" dirty="0"/>
              <a:t> </a:t>
            </a:r>
            <a:r>
              <a:rPr lang="en-US" dirty="0" err="1"/>
              <a:t>bảo</a:t>
            </a:r>
            <a:r>
              <a:rPr lang="en-US" dirty="0"/>
              <a:t> </a:t>
            </a:r>
            <a:r>
              <a:rPr lang="en-US" dirty="0" err="1"/>
              <a:t>mật</a:t>
            </a:r>
            <a:r>
              <a:rPr lang="en-US" dirty="0"/>
              <a:t>… </a:t>
            </a:r>
            <a:br>
              <a:rPr lang="en-US" dirty="0"/>
            </a:br>
            <a:r>
              <a:rPr lang="en-US" dirty="0" err="1"/>
              <a:t>đồ</a:t>
            </a:r>
            <a:r>
              <a:rPr lang="en-US" dirty="0"/>
              <a:t> </a:t>
            </a:r>
            <a:r>
              <a:rPr lang="en-US" dirty="0" err="1"/>
              <a:t>án</a:t>
            </a:r>
            <a:r>
              <a:rPr lang="en-US" dirty="0"/>
              <a:t> </a:t>
            </a:r>
            <a:r>
              <a:rPr lang="en-US" dirty="0" err="1"/>
              <a:t>này</a:t>
            </a:r>
            <a:r>
              <a:rPr lang="en-US" dirty="0"/>
              <a:t> </a:t>
            </a:r>
            <a:r>
              <a:rPr lang="en-US" dirty="0" err="1"/>
              <a:t>cá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nghĩ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rất</a:t>
            </a:r>
            <a:r>
              <a:rPr lang="en-US" dirty="0"/>
              <a:t> </a:t>
            </a:r>
            <a:r>
              <a:rPr lang="en-US" dirty="0" err="1"/>
              <a:t>nhiều</a:t>
            </a:r>
            <a:r>
              <a:rPr lang="en-US" dirty="0"/>
              <a:t>… </a:t>
            </a:r>
            <a:r>
              <a:rPr lang="en-US" dirty="0" err="1"/>
              <a:t>đóng</a:t>
            </a:r>
            <a:r>
              <a:rPr lang="en-US" dirty="0"/>
              <a:t> </a:t>
            </a:r>
            <a:r>
              <a:rPr lang="en-US" dirty="0" err="1"/>
              <a:t>góp</a:t>
            </a:r>
            <a:r>
              <a:rPr lang="en-US" dirty="0"/>
              <a:t>… </a:t>
            </a:r>
            <a:endParaRPr dirty="0"/>
          </a:p>
        </p:txBody>
      </p:sp>
      <p:sp>
        <p:nvSpPr>
          <p:cNvPr id="367" name="Google Shape;367;p2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3476543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" name="Google Shape;376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9" name="Google Shape;189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</a:t>
            </a:fld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- </a:t>
            </a:r>
            <a:endParaRPr dirty="0"/>
          </a:p>
        </p:txBody>
      </p:sp>
      <p:sp>
        <p:nvSpPr>
          <p:cNvPr id="196" name="Google Shape;19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801749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440579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thúc</a:t>
            </a:r>
            <a:r>
              <a:rPr lang="en-US" dirty="0"/>
              <a:t> </a:t>
            </a:r>
            <a:r>
              <a:rPr lang="en-US" dirty="0" err="1"/>
              <a:t>nên</a:t>
            </a:r>
            <a:r>
              <a:rPr lang="en-US" dirty="0"/>
              <a:t> </a:t>
            </a:r>
            <a:r>
              <a:rPr lang="en-US" dirty="0" err="1"/>
              <a:t>tóm</a:t>
            </a:r>
            <a:r>
              <a:rPr lang="en-US" dirty="0"/>
              <a:t> </a:t>
            </a:r>
            <a:r>
              <a:rPr lang="en-US" dirty="0" err="1"/>
              <a:t>gọn</a:t>
            </a: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việc</a:t>
            </a:r>
            <a:r>
              <a:rPr lang="en-US" dirty="0"/>
              <a:t> </a:t>
            </a:r>
            <a:r>
              <a:rPr lang="en-US" dirty="0" err="1"/>
              <a:t>khai</a:t>
            </a:r>
            <a:r>
              <a:rPr lang="en-US" dirty="0"/>
              <a:t> </a:t>
            </a:r>
            <a:r>
              <a:rPr lang="en-US" dirty="0" err="1"/>
              <a:t>thác</a:t>
            </a:r>
            <a:r>
              <a:rPr lang="en-US" dirty="0"/>
              <a:t> </a:t>
            </a:r>
            <a:r>
              <a:rPr lang="en-US" dirty="0" err="1"/>
              <a:t>này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2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tuyến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1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nhà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</a:t>
            </a:r>
            <a:r>
              <a:rPr lang="en-US" dirty="0" err="1"/>
              <a:t>minh</a:t>
            </a: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Trong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này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bày</a:t>
            </a:r>
            <a:r>
              <a:rPr lang="en-US" dirty="0"/>
              <a:t> 3 </a:t>
            </a:r>
            <a:r>
              <a:rPr lang="en-US" dirty="0" err="1"/>
              <a:t>lỗ</a:t>
            </a:r>
            <a:r>
              <a:rPr lang="en-US" dirty="0"/>
              <a:t> </a:t>
            </a:r>
            <a:r>
              <a:rPr lang="en-US" dirty="0" err="1"/>
              <a:t>hổng</a:t>
            </a:r>
            <a:r>
              <a:rPr lang="en-US" dirty="0"/>
              <a:t>,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đó</a:t>
            </a:r>
            <a:r>
              <a:rPr lang="en-US" dirty="0"/>
              <a:t> 1 </a:t>
            </a:r>
            <a:r>
              <a:rPr lang="en-US" dirty="0" err="1"/>
              <a:t>lỗ</a:t>
            </a:r>
            <a:r>
              <a:rPr lang="en-US" dirty="0"/>
              <a:t> </a:t>
            </a:r>
            <a:r>
              <a:rPr lang="en-US" dirty="0" err="1"/>
              <a:t>hổng</a:t>
            </a:r>
            <a:r>
              <a:rPr lang="en-US" dirty="0"/>
              <a:t> </a:t>
            </a:r>
            <a:r>
              <a:rPr lang="en-US" dirty="0" err="1"/>
              <a:t>đầu</a:t>
            </a:r>
            <a:r>
              <a:rPr lang="en-US" dirty="0"/>
              <a:t> </a:t>
            </a:r>
            <a:r>
              <a:rPr lang="en-US" dirty="0" err="1"/>
              <a:t>tiên</a:t>
            </a:r>
            <a:r>
              <a:rPr lang="en-US" dirty="0"/>
              <a:t> … </a:t>
            </a:r>
            <a:endParaRPr dirty="0"/>
          </a:p>
        </p:txBody>
      </p:sp>
      <p:sp>
        <p:nvSpPr>
          <p:cNvPr id="204" name="Google Shape;20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385275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Two Content">
  <p:cSld name="6_Two Content">
    <p:bg>
      <p:bgPr>
        <a:solidFill>
          <a:schemeClr val="lt1"/>
        </a:soli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5" name="Google Shape;85;p37"/>
          <p:cNvCxnSpPr/>
          <p:nvPr/>
        </p:nvCxnSpPr>
        <p:spPr>
          <a:xfrm>
            <a:off x="-142" y="317156"/>
            <a:ext cx="9144142" cy="0"/>
          </a:xfrm>
          <a:prstGeom prst="straightConnector1">
            <a:avLst/>
          </a:prstGeom>
          <a:noFill/>
          <a:ln w="635000" cap="flat" cmpd="sng">
            <a:solidFill>
              <a:srgbClr val="00356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86" name="Google Shape;86;p37"/>
          <p:cNvSpPr txBox="1">
            <a:spLocks noGrp="1"/>
          </p:cNvSpPr>
          <p:nvPr>
            <p:ph type="dt" idx="10"/>
          </p:nvPr>
        </p:nvSpPr>
        <p:spPr>
          <a:xfrm>
            <a:off x="628650" y="6486009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1">
                <a:solidFill>
                  <a:srgbClr val="1F3864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7" name="Google Shape;87;p37"/>
          <p:cNvSpPr txBox="1">
            <a:spLocks noGrp="1"/>
          </p:cNvSpPr>
          <p:nvPr>
            <p:ph type="ftr" idx="11"/>
          </p:nvPr>
        </p:nvSpPr>
        <p:spPr>
          <a:xfrm>
            <a:off x="3028950" y="6486009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1">
                <a:solidFill>
                  <a:srgbClr val="1F3864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8" name="Google Shape;88;p37"/>
          <p:cNvSpPr txBox="1">
            <a:spLocks noGrp="1"/>
          </p:cNvSpPr>
          <p:nvPr>
            <p:ph type="sldNum" idx="12"/>
          </p:nvPr>
        </p:nvSpPr>
        <p:spPr>
          <a:xfrm>
            <a:off x="6867383" y="6492878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1">
                <a:solidFill>
                  <a:srgbClr val="1F3864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1">
                <a:solidFill>
                  <a:srgbClr val="1F3864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1">
                <a:solidFill>
                  <a:srgbClr val="1F3864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1">
                <a:solidFill>
                  <a:srgbClr val="1F3864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1">
                <a:solidFill>
                  <a:srgbClr val="1F3864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1">
                <a:solidFill>
                  <a:srgbClr val="1F3864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1">
                <a:solidFill>
                  <a:srgbClr val="1F3864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1">
                <a:solidFill>
                  <a:srgbClr val="1F3864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1">
                <a:solidFill>
                  <a:srgbClr val="1F3864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9" name="Google Shape;89;p37"/>
          <p:cNvSpPr txBox="1">
            <a:spLocks noGrp="1"/>
          </p:cNvSpPr>
          <p:nvPr>
            <p:ph type="title"/>
          </p:nvPr>
        </p:nvSpPr>
        <p:spPr>
          <a:xfrm>
            <a:off x="254052" y="112543"/>
            <a:ext cx="8635896" cy="436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Lato"/>
              <a:buNone/>
              <a:defRPr sz="21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0" name="Google Shape;90;p37"/>
          <p:cNvSpPr>
            <a:spLocks noGrp="1"/>
          </p:cNvSpPr>
          <p:nvPr>
            <p:ph type="chart" idx="2"/>
          </p:nvPr>
        </p:nvSpPr>
        <p:spPr>
          <a:xfrm>
            <a:off x="247651" y="1406769"/>
            <a:ext cx="4324350" cy="46558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1" name="Google Shape;91;p37"/>
          <p:cNvSpPr>
            <a:spLocks noGrp="1"/>
          </p:cNvSpPr>
          <p:nvPr>
            <p:ph type="pic" idx="3"/>
          </p:nvPr>
        </p:nvSpPr>
        <p:spPr>
          <a:xfrm>
            <a:off x="4679157" y="1414466"/>
            <a:ext cx="4083844" cy="4656137"/>
          </a:xfrm>
          <a:prstGeom prst="rect">
            <a:avLst/>
          </a:prstGeom>
          <a:noFill/>
          <a:ln>
            <a:noFill/>
          </a:ln>
        </p:spPr>
      </p:sp>
      <p:pic>
        <p:nvPicPr>
          <p:cNvPr id="92" name="Google Shape;92;p37"/>
          <p:cNvPicPr preferRelativeResize="0"/>
          <p:nvPr/>
        </p:nvPicPr>
        <p:blipFill rotWithShape="1">
          <a:blip r:embed="rId2">
            <a:alphaModFix/>
          </a:blip>
          <a:srcRect l="-12703" r="1"/>
          <a:stretch/>
        </p:blipFill>
        <p:spPr>
          <a:xfrm>
            <a:off x="121152" y="6220554"/>
            <a:ext cx="962609" cy="462083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37"/>
          <p:cNvSpPr txBox="1"/>
          <p:nvPr/>
        </p:nvSpPr>
        <p:spPr>
          <a:xfrm>
            <a:off x="1028673" y="6306383"/>
            <a:ext cx="1978766" cy="253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25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TRƯỜNG CÔNG NGHỆ THÔNG TIN VÀ TRUYỀN THÔNG</a:t>
            </a:r>
            <a:br>
              <a:rPr lang="en-US" sz="525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525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School of Information and Communication Technology</a:t>
            </a:r>
            <a:endParaRPr/>
          </a:p>
        </p:txBody>
      </p:sp>
      <p:cxnSp>
        <p:nvCxnSpPr>
          <p:cNvPr id="94" name="Google Shape;94;p37"/>
          <p:cNvCxnSpPr/>
          <p:nvPr/>
        </p:nvCxnSpPr>
        <p:spPr>
          <a:xfrm>
            <a:off x="2953967" y="6457617"/>
            <a:ext cx="5970817" cy="0"/>
          </a:xfrm>
          <a:prstGeom prst="straightConnector1">
            <a:avLst/>
          </a:prstGeom>
          <a:noFill/>
          <a:ln w="38100" cap="flat" cmpd="sng">
            <a:solidFill>
              <a:srgbClr val="C02034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95" name="Google Shape;95;p37"/>
          <p:cNvCxnSpPr/>
          <p:nvPr/>
        </p:nvCxnSpPr>
        <p:spPr>
          <a:xfrm>
            <a:off x="0" y="942163"/>
            <a:ext cx="9144000" cy="0"/>
          </a:xfrm>
          <a:prstGeom prst="straightConnector1">
            <a:avLst/>
          </a:prstGeom>
          <a:noFill/>
          <a:ln w="381000" cap="flat" cmpd="sng">
            <a:solidFill>
              <a:srgbClr val="C00000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Two Content">
  <p:cSld name="7_Two Content">
    <p:bg>
      <p:bgPr>
        <a:solidFill>
          <a:schemeClr val="lt1"/>
        </a:solid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7" name="Google Shape;97;p38"/>
          <p:cNvCxnSpPr/>
          <p:nvPr/>
        </p:nvCxnSpPr>
        <p:spPr>
          <a:xfrm>
            <a:off x="-142" y="317156"/>
            <a:ext cx="9144142" cy="0"/>
          </a:xfrm>
          <a:prstGeom prst="straightConnector1">
            <a:avLst/>
          </a:prstGeom>
          <a:noFill/>
          <a:ln w="635000" cap="flat" cmpd="sng">
            <a:solidFill>
              <a:srgbClr val="00356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8" name="Google Shape;98;p38"/>
          <p:cNvSpPr txBox="1">
            <a:spLocks noGrp="1"/>
          </p:cNvSpPr>
          <p:nvPr>
            <p:ph type="dt" idx="10"/>
          </p:nvPr>
        </p:nvSpPr>
        <p:spPr>
          <a:xfrm>
            <a:off x="628650" y="6486009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1">
                <a:solidFill>
                  <a:srgbClr val="1F3864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9" name="Google Shape;99;p38"/>
          <p:cNvSpPr txBox="1">
            <a:spLocks noGrp="1"/>
          </p:cNvSpPr>
          <p:nvPr>
            <p:ph type="ftr" idx="11"/>
          </p:nvPr>
        </p:nvSpPr>
        <p:spPr>
          <a:xfrm>
            <a:off x="3028950" y="6486009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1">
                <a:solidFill>
                  <a:srgbClr val="1F3864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0" name="Google Shape;100;p38"/>
          <p:cNvSpPr txBox="1">
            <a:spLocks noGrp="1"/>
          </p:cNvSpPr>
          <p:nvPr>
            <p:ph type="sldNum" idx="12"/>
          </p:nvPr>
        </p:nvSpPr>
        <p:spPr>
          <a:xfrm>
            <a:off x="6867383" y="6492878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1">
                <a:solidFill>
                  <a:srgbClr val="1F3864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1">
                <a:solidFill>
                  <a:srgbClr val="1F3864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1">
                <a:solidFill>
                  <a:srgbClr val="1F3864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1">
                <a:solidFill>
                  <a:srgbClr val="1F3864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1">
                <a:solidFill>
                  <a:srgbClr val="1F3864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1">
                <a:solidFill>
                  <a:srgbClr val="1F3864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1">
                <a:solidFill>
                  <a:srgbClr val="1F3864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1">
                <a:solidFill>
                  <a:srgbClr val="1F3864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1">
                <a:solidFill>
                  <a:srgbClr val="1F3864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1" name="Google Shape;101;p38"/>
          <p:cNvSpPr txBox="1">
            <a:spLocks noGrp="1"/>
          </p:cNvSpPr>
          <p:nvPr>
            <p:ph type="title"/>
          </p:nvPr>
        </p:nvSpPr>
        <p:spPr>
          <a:xfrm>
            <a:off x="254052" y="112543"/>
            <a:ext cx="8635896" cy="436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Lato"/>
              <a:buNone/>
              <a:defRPr sz="21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02" name="Google Shape;102;p38"/>
          <p:cNvSpPr>
            <a:spLocks noGrp="1"/>
          </p:cNvSpPr>
          <p:nvPr>
            <p:ph type="chart" idx="2"/>
          </p:nvPr>
        </p:nvSpPr>
        <p:spPr>
          <a:xfrm>
            <a:off x="247651" y="1406769"/>
            <a:ext cx="4324350" cy="46558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3" name="Google Shape;103;p38"/>
          <p:cNvSpPr>
            <a:spLocks noGrp="1"/>
          </p:cNvSpPr>
          <p:nvPr>
            <p:ph type="pic" idx="3"/>
          </p:nvPr>
        </p:nvSpPr>
        <p:spPr>
          <a:xfrm>
            <a:off x="4679157" y="1414466"/>
            <a:ext cx="4083844" cy="4656137"/>
          </a:xfrm>
          <a:prstGeom prst="rect">
            <a:avLst/>
          </a:prstGeom>
          <a:noFill/>
          <a:ln>
            <a:noFill/>
          </a:ln>
        </p:spPr>
      </p:sp>
      <p:pic>
        <p:nvPicPr>
          <p:cNvPr id="104" name="Google Shape;104;p38"/>
          <p:cNvPicPr preferRelativeResize="0"/>
          <p:nvPr/>
        </p:nvPicPr>
        <p:blipFill rotWithShape="1">
          <a:blip r:embed="rId2">
            <a:alphaModFix/>
          </a:blip>
          <a:srcRect l="-12703" r="1"/>
          <a:stretch/>
        </p:blipFill>
        <p:spPr>
          <a:xfrm>
            <a:off x="121152" y="6220554"/>
            <a:ext cx="962609" cy="462083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38"/>
          <p:cNvSpPr txBox="1"/>
          <p:nvPr/>
        </p:nvSpPr>
        <p:spPr>
          <a:xfrm>
            <a:off x="1028673" y="6306383"/>
            <a:ext cx="1978766" cy="253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25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TRƯỜNG CÔNG NGHỆ THÔNG TIN VÀ TRUYỀN THÔNG</a:t>
            </a:r>
            <a:br>
              <a:rPr lang="en-US" sz="525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525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School of Information and Communication Technology</a:t>
            </a:r>
            <a:endParaRPr/>
          </a:p>
        </p:txBody>
      </p:sp>
      <p:cxnSp>
        <p:nvCxnSpPr>
          <p:cNvPr id="106" name="Google Shape;106;p38"/>
          <p:cNvCxnSpPr/>
          <p:nvPr/>
        </p:nvCxnSpPr>
        <p:spPr>
          <a:xfrm>
            <a:off x="2953967" y="6457617"/>
            <a:ext cx="5970817" cy="0"/>
          </a:xfrm>
          <a:prstGeom prst="straightConnector1">
            <a:avLst/>
          </a:prstGeom>
          <a:noFill/>
          <a:ln w="38100" cap="flat" cmpd="sng">
            <a:solidFill>
              <a:srgbClr val="C02034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07" name="Google Shape;107;p38"/>
          <p:cNvCxnSpPr/>
          <p:nvPr/>
        </p:nvCxnSpPr>
        <p:spPr>
          <a:xfrm>
            <a:off x="0" y="942163"/>
            <a:ext cx="9144000" cy="0"/>
          </a:xfrm>
          <a:prstGeom prst="straightConnector1">
            <a:avLst/>
          </a:prstGeom>
          <a:noFill/>
          <a:ln w="381000" cap="flat" cmpd="sng">
            <a:solidFill>
              <a:srgbClr val="C00000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Content with Caption">
  <p:cSld name="2_Content with Ca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39"/>
          <p:cNvSpPr txBox="1">
            <a:spLocks noGrp="1"/>
          </p:cNvSpPr>
          <p:nvPr>
            <p:ph type="dt" idx="10"/>
          </p:nvPr>
        </p:nvSpPr>
        <p:spPr>
          <a:xfrm>
            <a:off x="628650" y="656526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1">
                <a:solidFill>
                  <a:srgbClr val="F2F2F2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0" name="Google Shape;110;p39"/>
          <p:cNvSpPr txBox="1">
            <a:spLocks noGrp="1"/>
          </p:cNvSpPr>
          <p:nvPr>
            <p:ph type="ftr" idx="11"/>
          </p:nvPr>
        </p:nvSpPr>
        <p:spPr>
          <a:xfrm>
            <a:off x="3028950" y="656526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1">
                <a:solidFill>
                  <a:srgbClr val="1F3864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1" name="Google Shape;111;p39"/>
          <p:cNvSpPr txBox="1">
            <a:spLocks noGrp="1"/>
          </p:cNvSpPr>
          <p:nvPr>
            <p:ph type="sldNum" idx="12"/>
          </p:nvPr>
        </p:nvSpPr>
        <p:spPr>
          <a:xfrm>
            <a:off x="6867383" y="657213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1">
                <a:solidFill>
                  <a:srgbClr val="1F3864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1">
                <a:solidFill>
                  <a:srgbClr val="1F3864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1">
                <a:solidFill>
                  <a:srgbClr val="1F3864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1">
                <a:solidFill>
                  <a:srgbClr val="1F3864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1">
                <a:solidFill>
                  <a:srgbClr val="1F3864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1">
                <a:solidFill>
                  <a:srgbClr val="1F3864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1">
                <a:solidFill>
                  <a:srgbClr val="1F3864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1">
                <a:solidFill>
                  <a:srgbClr val="1F3864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1">
                <a:solidFill>
                  <a:srgbClr val="1F3864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40"/>
          <p:cNvSpPr txBox="1">
            <a:spLocks noGrp="1"/>
          </p:cNvSpPr>
          <p:nvPr>
            <p:ph type="title"/>
          </p:nvPr>
        </p:nvSpPr>
        <p:spPr>
          <a:xfrm>
            <a:off x="0" y="4"/>
            <a:ext cx="9144000" cy="7806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Calibri"/>
              <a:buNone/>
              <a:defRPr sz="34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4" name="Google Shape;114;p40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5" name="Google Shape;115;p40"/>
          <p:cNvSpPr txBox="1">
            <a:spLocks noGrp="1"/>
          </p:cNvSpPr>
          <p:nvPr>
            <p:ph type="dt" idx="10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6" name="Google Shape;116;p40"/>
          <p:cNvSpPr txBox="1">
            <a:spLocks noGrp="1"/>
          </p:cNvSpPr>
          <p:nvPr>
            <p:ph type="ftr" idx="1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7" name="Google Shape;117;p40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fade thruBlk="1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ustom Layout">
  <p:cSld name="1_Custom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le Slide">
  <p:cSld name="2_Title Slid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2"/>
          <p:cNvSpPr txBox="1">
            <a:spLocks noGrp="1"/>
          </p:cNvSpPr>
          <p:nvPr>
            <p:ph type="title"/>
          </p:nvPr>
        </p:nvSpPr>
        <p:spPr>
          <a:xfrm>
            <a:off x="2380488" y="2365248"/>
            <a:ext cx="4383024" cy="2127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Section Header">
  <p:cSld name="2_Section Header">
    <p:bg>
      <p:bgPr>
        <a:solidFill>
          <a:schemeClr val="lt1"/>
        </a:solidFill>
        <a:effectLst/>
      </p:bgPr>
    </p:bg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2" name="Google Shape;122;p43"/>
          <p:cNvCxnSpPr/>
          <p:nvPr/>
        </p:nvCxnSpPr>
        <p:spPr>
          <a:xfrm>
            <a:off x="0" y="287163"/>
            <a:ext cx="9144000" cy="0"/>
          </a:xfrm>
          <a:prstGeom prst="straightConnector1">
            <a:avLst/>
          </a:prstGeom>
          <a:noFill/>
          <a:ln w="571500" cap="flat" cmpd="sng">
            <a:solidFill>
              <a:srgbClr val="003366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23" name="Google Shape;123;p43"/>
          <p:cNvSpPr txBox="1">
            <a:spLocks noGrp="1"/>
          </p:cNvSpPr>
          <p:nvPr>
            <p:ph type="dt" idx="10"/>
          </p:nvPr>
        </p:nvSpPr>
        <p:spPr>
          <a:xfrm>
            <a:off x="628650" y="656526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1">
                <a:solidFill>
                  <a:srgbClr val="1F3864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4" name="Google Shape;124;p43"/>
          <p:cNvSpPr txBox="1">
            <a:spLocks noGrp="1"/>
          </p:cNvSpPr>
          <p:nvPr>
            <p:ph type="ftr" idx="11"/>
          </p:nvPr>
        </p:nvSpPr>
        <p:spPr>
          <a:xfrm>
            <a:off x="3028950" y="656526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1">
                <a:solidFill>
                  <a:srgbClr val="1F3864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5" name="Google Shape;125;p43"/>
          <p:cNvSpPr txBox="1">
            <a:spLocks noGrp="1"/>
          </p:cNvSpPr>
          <p:nvPr>
            <p:ph type="sldNum" idx="12"/>
          </p:nvPr>
        </p:nvSpPr>
        <p:spPr>
          <a:xfrm>
            <a:off x="6867383" y="657213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1">
                <a:solidFill>
                  <a:srgbClr val="1F3864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1">
                <a:solidFill>
                  <a:srgbClr val="1F3864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1">
                <a:solidFill>
                  <a:srgbClr val="1F3864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1">
                <a:solidFill>
                  <a:srgbClr val="1F3864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1">
                <a:solidFill>
                  <a:srgbClr val="1F3864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1">
                <a:solidFill>
                  <a:srgbClr val="1F3864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1">
                <a:solidFill>
                  <a:srgbClr val="1F3864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1">
                <a:solidFill>
                  <a:srgbClr val="1F3864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1">
                <a:solidFill>
                  <a:srgbClr val="1F3864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6" name="Google Shape;126;p43"/>
          <p:cNvSpPr txBox="1">
            <a:spLocks noGrp="1"/>
          </p:cNvSpPr>
          <p:nvPr>
            <p:ph type="title"/>
          </p:nvPr>
        </p:nvSpPr>
        <p:spPr>
          <a:xfrm>
            <a:off x="235077" y="78617"/>
            <a:ext cx="8673846" cy="451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ato"/>
              <a:buNone/>
              <a:defRPr sz="28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27" name="Google Shape;127;p43"/>
          <p:cNvSpPr txBox="1">
            <a:spLocks noGrp="1"/>
          </p:cNvSpPr>
          <p:nvPr>
            <p:ph type="body" idx="1"/>
          </p:nvPr>
        </p:nvSpPr>
        <p:spPr>
          <a:xfrm>
            <a:off x="235077" y="841251"/>
            <a:ext cx="8674100" cy="5303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128" name="Google Shape;128;p43"/>
          <p:cNvPicPr preferRelativeResize="0"/>
          <p:nvPr/>
        </p:nvPicPr>
        <p:blipFill rotWithShape="1">
          <a:blip r:embed="rId2">
            <a:alphaModFix/>
          </a:blip>
          <a:srcRect l="-12703" r="1"/>
          <a:stretch/>
        </p:blipFill>
        <p:spPr>
          <a:xfrm>
            <a:off x="129363" y="6332575"/>
            <a:ext cx="1169954" cy="421212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43"/>
          <p:cNvSpPr txBox="1"/>
          <p:nvPr/>
        </p:nvSpPr>
        <p:spPr>
          <a:xfrm>
            <a:off x="1250879" y="6411031"/>
            <a:ext cx="2638354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TRƯỜNG CÔNG NGHỆ THÔNG TIN VÀ TRUYỀN THÔNG</a:t>
            </a:r>
            <a:br>
              <a:rPr lang="en-US" sz="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6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School of Information and Communication Technology</a:t>
            </a:r>
            <a:endParaRPr/>
          </a:p>
        </p:txBody>
      </p:sp>
      <p:cxnSp>
        <p:nvCxnSpPr>
          <p:cNvPr id="130" name="Google Shape;130;p43"/>
          <p:cNvCxnSpPr/>
          <p:nvPr/>
        </p:nvCxnSpPr>
        <p:spPr>
          <a:xfrm>
            <a:off x="3429000" y="6542153"/>
            <a:ext cx="5495783" cy="0"/>
          </a:xfrm>
          <a:prstGeom prst="straightConnector1">
            <a:avLst/>
          </a:prstGeom>
          <a:noFill/>
          <a:ln w="28575" cap="flat" cmpd="sng">
            <a:solidFill>
              <a:srgbClr val="C02034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31" name="Google Shape;131;p43"/>
          <p:cNvCxnSpPr/>
          <p:nvPr/>
        </p:nvCxnSpPr>
        <p:spPr>
          <a:xfrm>
            <a:off x="0" y="663275"/>
            <a:ext cx="9144000" cy="0"/>
          </a:xfrm>
          <a:prstGeom prst="straightConnector1">
            <a:avLst/>
          </a:prstGeom>
          <a:noFill/>
          <a:ln w="57150" cap="flat" cmpd="sng">
            <a:solidFill>
              <a:srgbClr val="C02034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le Only">
  <p:cSld name="2_Title 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44"/>
          <p:cNvSpPr txBox="1">
            <a:spLocks noGrp="1"/>
          </p:cNvSpPr>
          <p:nvPr>
            <p:ph type="title"/>
          </p:nvPr>
        </p:nvSpPr>
        <p:spPr>
          <a:xfrm>
            <a:off x="3511295" y="224920"/>
            <a:ext cx="5397627" cy="451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34" name="Google Shape;134;p44"/>
          <p:cNvSpPr txBox="1">
            <a:spLocks noGrp="1"/>
          </p:cNvSpPr>
          <p:nvPr>
            <p:ph type="body" idx="1"/>
          </p:nvPr>
        </p:nvSpPr>
        <p:spPr>
          <a:xfrm>
            <a:off x="3524251" y="1011238"/>
            <a:ext cx="5384672" cy="5529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5" name="Google Shape;135;p44"/>
          <p:cNvSpPr txBox="1">
            <a:spLocks noGrp="1"/>
          </p:cNvSpPr>
          <p:nvPr>
            <p:ph type="dt" idx="10"/>
          </p:nvPr>
        </p:nvSpPr>
        <p:spPr>
          <a:xfrm>
            <a:off x="628650" y="656526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1">
                <a:solidFill>
                  <a:srgbClr val="F2F2F2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6" name="Google Shape;136;p44"/>
          <p:cNvSpPr txBox="1">
            <a:spLocks noGrp="1"/>
          </p:cNvSpPr>
          <p:nvPr>
            <p:ph type="ftr" idx="11"/>
          </p:nvPr>
        </p:nvSpPr>
        <p:spPr>
          <a:xfrm>
            <a:off x="3028950" y="656526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1">
                <a:solidFill>
                  <a:srgbClr val="1F3864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7" name="Google Shape;137;p44"/>
          <p:cNvSpPr txBox="1">
            <a:spLocks noGrp="1"/>
          </p:cNvSpPr>
          <p:nvPr>
            <p:ph type="sldNum" idx="12"/>
          </p:nvPr>
        </p:nvSpPr>
        <p:spPr>
          <a:xfrm>
            <a:off x="6867383" y="657213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1">
                <a:solidFill>
                  <a:srgbClr val="1F3864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1">
                <a:solidFill>
                  <a:srgbClr val="1F3864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1">
                <a:solidFill>
                  <a:srgbClr val="1F3864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1">
                <a:solidFill>
                  <a:srgbClr val="1F3864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1">
                <a:solidFill>
                  <a:srgbClr val="1F3864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1">
                <a:solidFill>
                  <a:srgbClr val="1F3864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1">
                <a:solidFill>
                  <a:srgbClr val="1F3864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1">
                <a:solidFill>
                  <a:srgbClr val="1F3864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1">
                <a:solidFill>
                  <a:srgbClr val="1F3864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Blank">
  <p:cSld name="2_Blank">
    <p:bg>
      <p:bgPr>
        <a:solidFill>
          <a:schemeClr val="lt1"/>
        </a:solidFill>
        <a:effectLst/>
      </p:bgPr>
    </p:bg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9" name="Google Shape;139;p45"/>
          <p:cNvCxnSpPr/>
          <p:nvPr/>
        </p:nvCxnSpPr>
        <p:spPr>
          <a:xfrm>
            <a:off x="0" y="287163"/>
            <a:ext cx="9144000" cy="0"/>
          </a:xfrm>
          <a:prstGeom prst="straightConnector1">
            <a:avLst/>
          </a:prstGeom>
          <a:noFill/>
          <a:ln w="571500" cap="flat" cmpd="sng">
            <a:solidFill>
              <a:srgbClr val="003366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40" name="Google Shape;140;p45"/>
          <p:cNvSpPr txBox="1">
            <a:spLocks noGrp="1"/>
          </p:cNvSpPr>
          <p:nvPr>
            <p:ph type="title"/>
          </p:nvPr>
        </p:nvSpPr>
        <p:spPr>
          <a:xfrm>
            <a:off x="235077" y="78617"/>
            <a:ext cx="8673846" cy="451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ato"/>
              <a:buNone/>
              <a:defRPr sz="28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41" name="Google Shape;141;p45"/>
          <p:cNvSpPr txBox="1">
            <a:spLocks noGrp="1"/>
          </p:cNvSpPr>
          <p:nvPr>
            <p:ph type="body" idx="1"/>
          </p:nvPr>
        </p:nvSpPr>
        <p:spPr>
          <a:xfrm>
            <a:off x="595884" y="1533017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2" name="Google Shape;142;p45"/>
          <p:cNvSpPr txBox="1">
            <a:spLocks noGrp="1"/>
          </p:cNvSpPr>
          <p:nvPr>
            <p:ph type="body" idx="2"/>
          </p:nvPr>
        </p:nvSpPr>
        <p:spPr>
          <a:xfrm>
            <a:off x="4639056" y="1533017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3" name="Google Shape;143;p45"/>
          <p:cNvSpPr txBox="1">
            <a:spLocks noGrp="1"/>
          </p:cNvSpPr>
          <p:nvPr>
            <p:ph type="dt" idx="10"/>
          </p:nvPr>
        </p:nvSpPr>
        <p:spPr>
          <a:xfrm>
            <a:off x="628650" y="656526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1">
                <a:solidFill>
                  <a:srgbClr val="1F3864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4" name="Google Shape;144;p45"/>
          <p:cNvSpPr txBox="1">
            <a:spLocks noGrp="1"/>
          </p:cNvSpPr>
          <p:nvPr>
            <p:ph type="ftr" idx="11"/>
          </p:nvPr>
        </p:nvSpPr>
        <p:spPr>
          <a:xfrm>
            <a:off x="3028950" y="656526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1">
                <a:solidFill>
                  <a:srgbClr val="1F3864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5" name="Google Shape;145;p45"/>
          <p:cNvSpPr txBox="1">
            <a:spLocks noGrp="1"/>
          </p:cNvSpPr>
          <p:nvPr>
            <p:ph type="sldNum" idx="12"/>
          </p:nvPr>
        </p:nvSpPr>
        <p:spPr>
          <a:xfrm>
            <a:off x="6867383" y="657213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1">
                <a:solidFill>
                  <a:srgbClr val="1F3864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1">
                <a:solidFill>
                  <a:srgbClr val="1F3864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1">
                <a:solidFill>
                  <a:srgbClr val="1F3864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1">
                <a:solidFill>
                  <a:srgbClr val="1F3864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1">
                <a:solidFill>
                  <a:srgbClr val="1F3864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1">
                <a:solidFill>
                  <a:srgbClr val="1F3864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1">
                <a:solidFill>
                  <a:srgbClr val="1F3864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1">
                <a:solidFill>
                  <a:srgbClr val="1F3864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1">
                <a:solidFill>
                  <a:srgbClr val="1F3864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46" name="Google Shape;146;p45"/>
          <p:cNvPicPr preferRelativeResize="0"/>
          <p:nvPr/>
        </p:nvPicPr>
        <p:blipFill rotWithShape="1">
          <a:blip r:embed="rId2">
            <a:alphaModFix/>
          </a:blip>
          <a:srcRect l="-12703" r="1"/>
          <a:stretch/>
        </p:blipFill>
        <p:spPr>
          <a:xfrm>
            <a:off x="129363" y="6332575"/>
            <a:ext cx="1169954" cy="42121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7" name="Google Shape;147;p45"/>
          <p:cNvCxnSpPr/>
          <p:nvPr/>
        </p:nvCxnSpPr>
        <p:spPr>
          <a:xfrm>
            <a:off x="1424763" y="6542153"/>
            <a:ext cx="7500020" cy="0"/>
          </a:xfrm>
          <a:prstGeom prst="straightConnector1">
            <a:avLst/>
          </a:prstGeom>
          <a:noFill/>
          <a:ln w="28575" cap="flat" cmpd="sng">
            <a:solidFill>
              <a:srgbClr val="C02034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8" name="Google Shape;148;p45"/>
          <p:cNvCxnSpPr/>
          <p:nvPr/>
        </p:nvCxnSpPr>
        <p:spPr>
          <a:xfrm>
            <a:off x="0" y="857102"/>
            <a:ext cx="9144000" cy="0"/>
          </a:xfrm>
          <a:prstGeom prst="straightConnector1">
            <a:avLst/>
          </a:prstGeom>
          <a:noFill/>
          <a:ln w="381000" cap="flat" cmpd="sng">
            <a:solidFill>
              <a:srgbClr val="C00000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46"/>
          <p:cNvSpPr txBox="1">
            <a:spLocks noGrp="1"/>
          </p:cNvSpPr>
          <p:nvPr>
            <p:ph type="ctrTitle"/>
          </p:nvPr>
        </p:nvSpPr>
        <p:spPr>
          <a:xfrm>
            <a:off x="685800" y="2130429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51" name="Google Shape;151;p46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2" name="Google Shape;152;p46"/>
          <p:cNvSpPr txBox="1">
            <a:spLocks noGrp="1"/>
          </p:cNvSpPr>
          <p:nvPr>
            <p:ph type="dt" idx="10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3" name="Google Shape;153;p46"/>
          <p:cNvSpPr txBox="1">
            <a:spLocks noGrp="1"/>
          </p:cNvSpPr>
          <p:nvPr>
            <p:ph type="ftr" idx="1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4" name="Google Shape;154;p46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fade thruBlk="1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47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Calibri"/>
              <a:buNone/>
              <a:defRPr sz="34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57" name="Google Shape;157;p47"/>
          <p:cNvSpPr txBox="1">
            <a:spLocks noGrp="1"/>
          </p:cNvSpPr>
          <p:nvPr>
            <p:ph type="body" idx="1"/>
          </p:nvPr>
        </p:nvSpPr>
        <p:spPr>
          <a:xfrm>
            <a:off x="457200" y="1600204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8" name="Google Shape;158;p47"/>
          <p:cNvSpPr txBox="1">
            <a:spLocks noGrp="1"/>
          </p:cNvSpPr>
          <p:nvPr>
            <p:ph type="body" idx="2"/>
          </p:nvPr>
        </p:nvSpPr>
        <p:spPr>
          <a:xfrm>
            <a:off x="4648200" y="1600204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9" name="Google Shape;159;p47"/>
          <p:cNvSpPr txBox="1">
            <a:spLocks noGrp="1"/>
          </p:cNvSpPr>
          <p:nvPr>
            <p:ph type="dt" idx="10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0" name="Google Shape;160;p47"/>
          <p:cNvSpPr txBox="1">
            <a:spLocks noGrp="1"/>
          </p:cNvSpPr>
          <p:nvPr>
            <p:ph type="ftr" idx="1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1" name="Google Shape;161;p47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fade thruBlk="1"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48"/>
          <p:cNvSpPr txBox="1">
            <a:spLocks noGrp="1"/>
          </p:cNvSpPr>
          <p:nvPr>
            <p:ph type="title"/>
          </p:nvPr>
        </p:nvSpPr>
        <p:spPr>
          <a:xfrm>
            <a:off x="623888" y="1709743"/>
            <a:ext cx="78867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64" name="Google Shape;164;p48"/>
          <p:cNvSpPr txBox="1">
            <a:spLocks noGrp="1"/>
          </p:cNvSpPr>
          <p:nvPr>
            <p:ph type="body" idx="1"/>
          </p:nvPr>
        </p:nvSpPr>
        <p:spPr>
          <a:xfrm>
            <a:off x="623888" y="4589468"/>
            <a:ext cx="78867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5" name="Google Shape;165;p48"/>
          <p:cNvSpPr txBox="1">
            <a:spLocks noGrp="1"/>
          </p:cNvSpPr>
          <p:nvPr>
            <p:ph type="dt" idx="10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6" name="Google Shape;166;p48"/>
          <p:cNvSpPr txBox="1">
            <a:spLocks noGrp="1"/>
          </p:cNvSpPr>
          <p:nvPr>
            <p:ph type="ftr" idx="1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7" name="Google Shape;167;p48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Section Header">
  <p:cSld name="1_Section Header">
    <p:bg>
      <p:bgPr>
        <a:solidFill>
          <a:schemeClr val="lt1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Google Shape;13;p30"/>
          <p:cNvCxnSpPr/>
          <p:nvPr/>
        </p:nvCxnSpPr>
        <p:spPr>
          <a:xfrm>
            <a:off x="0" y="287163"/>
            <a:ext cx="9144000" cy="0"/>
          </a:xfrm>
          <a:prstGeom prst="straightConnector1">
            <a:avLst/>
          </a:prstGeom>
          <a:noFill/>
          <a:ln w="571500" cap="flat" cmpd="sng">
            <a:solidFill>
              <a:srgbClr val="003366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4" name="Google Shape;14;p30"/>
          <p:cNvPicPr preferRelativeResize="0"/>
          <p:nvPr/>
        </p:nvPicPr>
        <p:blipFill rotWithShape="1">
          <a:blip r:embed="rId2">
            <a:alphaModFix/>
          </a:blip>
          <a:srcRect l="-12703" r="1"/>
          <a:stretch/>
        </p:blipFill>
        <p:spPr>
          <a:xfrm>
            <a:off x="129363" y="6332575"/>
            <a:ext cx="1169954" cy="421212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30"/>
          <p:cNvSpPr txBox="1"/>
          <p:nvPr/>
        </p:nvSpPr>
        <p:spPr>
          <a:xfrm>
            <a:off x="1250879" y="6411031"/>
            <a:ext cx="2638354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TRƯỜNG CÔNG NGHỆ THÔNG TIN VÀ TRUYỀN THÔNG</a:t>
            </a:r>
            <a:br>
              <a:rPr lang="en-US" sz="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School of Information and Communication Technology</a:t>
            </a:r>
            <a:endParaRPr/>
          </a:p>
        </p:txBody>
      </p:sp>
      <p:cxnSp>
        <p:nvCxnSpPr>
          <p:cNvPr id="16" name="Google Shape;16;p30"/>
          <p:cNvCxnSpPr/>
          <p:nvPr/>
        </p:nvCxnSpPr>
        <p:spPr>
          <a:xfrm>
            <a:off x="3429000" y="6542153"/>
            <a:ext cx="5495783" cy="0"/>
          </a:xfrm>
          <a:prstGeom prst="straightConnector1">
            <a:avLst/>
          </a:prstGeom>
          <a:noFill/>
          <a:ln w="28575" cap="flat" cmpd="sng">
            <a:solidFill>
              <a:srgbClr val="C02034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7" name="Google Shape;17;p30"/>
          <p:cNvCxnSpPr/>
          <p:nvPr/>
        </p:nvCxnSpPr>
        <p:spPr>
          <a:xfrm>
            <a:off x="0" y="663275"/>
            <a:ext cx="9144000" cy="0"/>
          </a:xfrm>
          <a:prstGeom prst="straightConnector1">
            <a:avLst/>
          </a:prstGeom>
          <a:noFill/>
          <a:ln w="57150" cap="flat" cmpd="sng">
            <a:solidFill>
              <a:srgbClr val="C02034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8" name="Google Shape;18;p30"/>
          <p:cNvSpPr txBox="1">
            <a:spLocks noGrp="1"/>
          </p:cNvSpPr>
          <p:nvPr>
            <p:ph type="dt" idx="10"/>
          </p:nvPr>
        </p:nvSpPr>
        <p:spPr>
          <a:xfrm>
            <a:off x="628650" y="656526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1">
                <a:solidFill>
                  <a:srgbClr val="1F3864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" name="Google Shape;19;p30"/>
          <p:cNvSpPr txBox="1">
            <a:spLocks noGrp="1"/>
          </p:cNvSpPr>
          <p:nvPr>
            <p:ph type="ftr" idx="11"/>
          </p:nvPr>
        </p:nvSpPr>
        <p:spPr>
          <a:xfrm>
            <a:off x="3028950" y="656526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1">
                <a:solidFill>
                  <a:srgbClr val="1F3864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" name="Google Shape;20;p30"/>
          <p:cNvSpPr txBox="1">
            <a:spLocks noGrp="1"/>
          </p:cNvSpPr>
          <p:nvPr>
            <p:ph type="sldNum" idx="12"/>
          </p:nvPr>
        </p:nvSpPr>
        <p:spPr>
          <a:xfrm>
            <a:off x="6867383" y="657213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1" u="none">
                <a:solidFill>
                  <a:srgbClr val="1F3864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1" u="none">
                <a:solidFill>
                  <a:srgbClr val="1F3864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1" u="none">
                <a:solidFill>
                  <a:srgbClr val="1F3864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1" u="none">
                <a:solidFill>
                  <a:srgbClr val="1F3864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1" u="none">
                <a:solidFill>
                  <a:srgbClr val="1F3864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1" u="none">
                <a:solidFill>
                  <a:srgbClr val="1F3864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1" u="none">
                <a:solidFill>
                  <a:srgbClr val="1F3864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1" u="none">
                <a:solidFill>
                  <a:srgbClr val="1F3864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1" u="none">
                <a:solidFill>
                  <a:srgbClr val="1F3864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" name="Google Shape;21;p30"/>
          <p:cNvSpPr txBox="1">
            <a:spLocks noGrp="1"/>
          </p:cNvSpPr>
          <p:nvPr>
            <p:ph type="title"/>
          </p:nvPr>
        </p:nvSpPr>
        <p:spPr>
          <a:xfrm>
            <a:off x="235077" y="78617"/>
            <a:ext cx="8673846" cy="451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ato"/>
              <a:buNone/>
              <a:defRPr sz="28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2" name="Google Shape;22;p30"/>
          <p:cNvSpPr txBox="1">
            <a:spLocks noGrp="1"/>
          </p:cNvSpPr>
          <p:nvPr>
            <p:ph type="body" idx="1"/>
          </p:nvPr>
        </p:nvSpPr>
        <p:spPr>
          <a:xfrm>
            <a:off x="235077" y="841251"/>
            <a:ext cx="8674100" cy="5303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le and Content">
  <p:cSld name="2_Title and Conte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wo Content">
  <p:cSld name="1_Two Content">
    <p:bg>
      <p:bgPr>
        <a:solidFill>
          <a:schemeClr val="lt1"/>
        </a:solid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Google Shape;25;p32"/>
          <p:cNvCxnSpPr/>
          <p:nvPr/>
        </p:nvCxnSpPr>
        <p:spPr>
          <a:xfrm>
            <a:off x="-142" y="317156"/>
            <a:ext cx="9144142" cy="0"/>
          </a:xfrm>
          <a:prstGeom prst="straightConnector1">
            <a:avLst/>
          </a:prstGeom>
          <a:noFill/>
          <a:ln w="635000" cap="flat" cmpd="sng">
            <a:solidFill>
              <a:srgbClr val="00356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6" name="Google Shape;26;p32"/>
          <p:cNvSpPr txBox="1">
            <a:spLocks noGrp="1"/>
          </p:cNvSpPr>
          <p:nvPr>
            <p:ph type="dt" idx="10"/>
          </p:nvPr>
        </p:nvSpPr>
        <p:spPr>
          <a:xfrm>
            <a:off x="628650" y="6486009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1">
                <a:solidFill>
                  <a:srgbClr val="1F3864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" name="Google Shape;27;p32"/>
          <p:cNvSpPr txBox="1">
            <a:spLocks noGrp="1"/>
          </p:cNvSpPr>
          <p:nvPr>
            <p:ph type="ftr" idx="11"/>
          </p:nvPr>
        </p:nvSpPr>
        <p:spPr>
          <a:xfrm>
            <a:off x="3028950" y="6486009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1">
                <a:solidFill>
                  <a:srgbClr val="1F3864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" name="Google Shape;28;p32"/>
          <p:cNvSpPr txBox="1">
            <a:spLocks noGrp="1"/>
          </p:cNvSpPr>
          <p:nvPr>
            <p:ph type="sldNum" idx="12"/>
          </p:nvPr>
        </p:nvSpPr>
        <p:spPr>
          <a:xfrm>
            <a:off x="6867383" y="6492878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1">
                <a:solidFill>
                  <a:srgbClr val="1F3864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1">
                <a:solidFill>
                  <a:srgbClr val="1F3864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1">
                <a:solidFill>
                  <a:srgbClr val="1F3864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1">
                <a:solidFill>
                  <a:srgbClr val="1F3864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1">
                <a:solidFill>
                  <a:srgbClr val="1F3864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1">
                <a:solidFill>
                  <a:srgbClr val="1F3864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1">
                <a:solidFill>
                  <a:srgbClr val="1F3864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1">
                <a:solidFill>
                  <a:srgbClr val="1F3864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1">
                <a:solidFill>
                  <a:srgbClr val="1F3864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9" name="Google Shape;29;p32"/>
          <p:cNvSpPr txBox="1">
            <a:spLocks noGrp="1"/>
          </p:cNvSpPr>
          <p:nvPr>
            <p:ph type="title"/>
          </p:nvPr>
        </p:nvSpPr>
        <p:spPr>
          <a:xfrm>
            <a:off x="254052" y="112543"/>
            <a:ext cx="8635896" cy="436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Lato"/>
              <a:buNone/>
              <a:defRPr sz="21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0" name="Google Shape;30;p32"/>
          <p:cNvSpPr>
            <a:spLocks noGrp="1"/>
          </p:cNvSpPr>
          <p:nvPr>
            <p:ph type="chart" idx="2"/>
          </p:nvPr>
        </p:nvSpPr>
        <p:spPr>
          <a:xfrm>
            <a:off x="247651" y="1406769"/>
            <a:ext cx="4324350" cy="46558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" name="Google Shape;31;p32"/>
          <p:cNvSpPr>
            <a:spLocks noGrp="1"/>
          </p:cNvSpPr>
          <p:nvPr>
            <p:ph type="pic" idx="3"/>
          </p:nvPr>
        </p:nvSpPr>
        <p:spPr>
          <a:xfrm>
            <a:off x="4679157" y="1414466"/>
            <a:ext cx="4083844" cy="4656137"/>
          </a:xfrm>
          <a:prstGeom prst="rect">
            <a:avLst/>
          </a:prstGeom>
          <a:noFill/>
          <a:ln>
            <a:noFill/>
          </a:ln>
        </p:spPr>
      </p:sp>
      <p:pic>
        <p:nvPicPr>
          <p:cNvPr id="32" name="Google Shape;32;p32"/>
          <p:cNvPicPr preferRelativeResize="0"/>
          <p:nvPr/>
        </p:nvPicPr>
        <p:blipFill rotWithShape="1">
          <a:blip r:embed="rId2">
            <a:alphaModFix/>
          </a:blip>
          <a:srcRect l="-12703" r="1"/>
          <a:stretch/>
        </p:blipFill>
        <p:spPr>
          <a:xfrm>
            <a:off x="121152" y="6220554"/>
            <a:ext cx="962609" cy="462083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32"/>
          <p:cNvSpPr txBox="1"/>
          <p:nvPr/>
        </p:nvSpPr>
        <p:spPr>
          <a:xfrm>
            <a:off x="1028673" y="6306383"/>
            <a:ext cx="1978766" cy="253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25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TRƯỜNG CÔNG NGHỆ THÔNG TIN VÀ TRUYỀN THÔNG</a:t>
            </a:r>
            <a:br>
              <a:rPr lang="en-US" sz="525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525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School of Information and Communication Technology</a:t>
            </a:r>
            <a:endParaRPr/>
          </a:p>
        </p:txBody>
      </p:sp>
      <p:cxnSp>
        <p:nvCxnSpPr>
          <p:cNvPr id="34" name="Google Shape;34;p32"/>
          <p:cNvCxnSpPr/>
          <p:nvPr/>
        </p:nvCxnSpPr>
        <p:spPr>
          <a:xfrm>
            <a:off x="2953967" y="6457617"/>
            <a:ext cx="5970817" cy="0"/>
          </a:xfrm>
          <a:prstGeom prst="straightConnector1">
            <a:avLst/>
          </a:prstGeom>
          <a:noFill/>
          <a:ln w="38100" cap="flat" cmpd="sng">
            <a:solidFill>
              <a:srgbClr val="C02034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5" name="Google Shape;35;p32"/>
          <p:cNvCxnSpPr/>
          <p:nvPr/>
        </p:nvCxnSpPr>
        <p:spPr>
          <a:xfrm>
            <a:off x="0" y="942163"/>
            <a:ext cx="9144000" cy="0"/>
          </a:xfrm>
          <a:prstGeom prst="straightConnector1">
            <a:avLst/>
          </a:prstGeom>
          <a:noFill/>
          <a:ln w="381000" cap="flat" cmpd="sng">
            <a:solidFill>
              <a:srgbClr val="C00000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wo Content">
  <p:cSld name="2_Two Content">
    <p:bg>
      <p:bgPr>
        <a:solidFill>
          <a:schemeClr val="lt1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" name="Google Shape;37;p33"/>
          <p:cNvCxnSpPr/>
          <p:nvPr/>
        </p:nvCxnSpPr>
        <p:spPr>
          <a:xfrm>
            <a:off x="-142" y="317156"/>
            <a:ext cx="9144142" cy="0"/>
          </a:xfrm>
          <a:prstGeom prst="straightConnector1">
            <a:avLst/>
          </a:prstGeom>
          <a:noFill/>
          <a:ln w="635000" cap="flat" cmpd="sng">
            <a:solidFill>
              <a:srgbClr val="00356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8" name="Google Shape;38;p33"/>
          <p:cNvSpPr txBox="1">
            <a:spLocks noGrp="1"/>
          </p:cNvSpPr>
          <p:nvPr>
            <p:ph type="dt" idx="10"/>
          </p:nvPr>
        </p:nvSpPr>
        <p:spPr>
          <a:xfrm>
            <a:off x="628650" y="6486009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1">
                <a:solidFill>
                  <a:srgbClr val="1F3864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9" name="Google Shape;39;p33"/>
          <p:cNvSpPr txBox="1">
            <a:spLocks noGrp="1"/>
          </p:cNvSpPr>
          <p:nvPr>
            <p:ph type="ftr" idx="11"/>
          </p:nvPr>
        </p:nvSpPr>
        <p:spPr>
          <a:xfrm>
            <a:off x="3028950" y="6486009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1">
                <a:solidFill>
                  <a:srgbClr val="1F3864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0" name="Google Shape;40;p33"/>
          <p:cNvSpPr txBox="1">
            <a:spLocks noGrp="1"/>
          </p:cNvSpPr>
          <p:nvPr>
            <p:ph type="sldNum" idx="12"/>
          </p:nvPr>
        </p:nvSpPr>
        <p:spPr>
          <a:xfrm>
            <a:off x="6867383" y="6492878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1">
                <a:solidFill>
                  <a:srgbClr val="1F3864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1">
                <a:solidFill>
                  <a:srgbClr val="1F3864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1">
                <a:solidFill>
                  <a:srgbClr val="1F3864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1">
                <a:solidFill>
                  <a:srgbClr val="1F3864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1">
                <a:solidFill>
                  <a:srgbClr val="1F3864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1">
                <a:solidFill>
                  <a:srgbClr val="1F3864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1">
                <a:solidFill>
                  <a:srgbClr val="1F3864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1">
                <a:solidFill>
                  <a:srgbClr val="1F3864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1">
                <a:solidFill>
                  <a:srgbClr val="1F3864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1" name="Google Shape;41;p33"/>
          <p:cNvSpPr txBox="1">
            <a:spLocks noGrp="1"/>
          </p:cNvSpPr>
          <p:nvPr>
            <p:ph type="title"/>
          </p:nvPr>
        </p:nvSpPr>
        <p:spPr>
          <a:xfrm>
            <a:off x="254052" y="112543"/>
            <a:ext cx="8635896" cy="436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Lato"/>
              <a:buNone/>
              <a:defRPr sz="21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2" name="Google Shape;42;p33"/>
          <p:cNvSpPr>
            <a:spLocks noGrp="1"/>
          </p:cNvSpPr>
          <p:nvPr>
            <p:ph type="chart" idx="2"/>
          </p:nvPr>
        </p:nvSpPr>
        <p:spPr>
          <a:xfrm>
            <a:off x="247651" y="1406769"/>
            <a:ext cx="4324350" cy="46558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3" name="Google Shape;43;p33"/>
          <p:cNvSpPr>
            <a:spLocks noGrp="1"/>
          </p:cNvSpPr>
          <p:nvPr>
            <p:ph type="pic" idx="3"/>
          </p:nvPr>
        </p:nvSpPr>
        <p:spPr>
          <a:xfrm>
            <a:off x="4679157" y="1414466"/>
            <a:ext cx="4083844" cy="4656137"/>
          </a:xfrm>
          <a:prstGeom prst="rect">
            <a:avLst/>
          </a:prstGeom>
          <a:noFill/>
          <a:ln>
            <a:noFill/>
          </a:ln>
        </p:spPr>
      </p:sp>
      <p:pic>
        <p:nvPicPr>
          <p:cNvPr id="44" name="Google Shape;44;p33"/>
          <p:cNvPicPr preferRelativeResize="0"/>
          <p:nvPr/>
        </p:nvPicPr>
        <p:blipFill rotWithShape="1">
          <a:blip r:embed="rId2">
            <a:alphaModFix/>
          </a:blip>
          <a:srcRect l="-12703" r="1"/>
          <a:stretch/>
        </p:blipFill>
        <p:spPr>
          <a:xfrm>
            <a:off x="121152" y="6220554"/>
            <a:ext cx="962609" cy="462083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33"/>
          <p:cNvSpPr txBox="1"/>
          <p:nvPr/>
        </p:nvSpPr>
        <p:spPr>
          <a:xfrm>
            <a:off x="1028673" y="6306383"/>
            <a:ext cx="1978766" cy="253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25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TRƯỜNG CÔNG NGHỆ THÔNG TIN VÀ TRUYỀN THÔNG</a:t>
            </a:r>
            <a:br>
              <a:rPr lang="en-US" sz="525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525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School of Information and Communication Technology</a:t>
            </a:r>
            <a:endParaRPr/>
          </a:p>
        </p:txBody>
      </p:sp>
      <p:cxnSp>
        <p:nvCxnSpPr>
          <p:cNvPr id="46" name="Google Shape;46;p33"/>
          <p:cNvCxnSpPr/>
          <p:nvPr/>
        </p:nvCxnSpPr>
        <p:spPr>
          <a:xfrm>
            <a:off x="2953967" y="6457617"/>
            <a:ext cx="5970817" cy="0"/>
          </a:xfrm>
          <a:prstGeom prst="straightConnector1">
            <a:avLst/>
          </a:prstGeom>
          <a:noFill/>
          <a:ln w="38100" cap="flat" cmpd="sng">
            <a:solidFill>
              <a:srgbClr val="C02034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7" name="Google Shape;47;p33"/>
          <p:cNvCxnSpPr/>
          <p:nvPr/>
        </p:nvCxnSpPr>
        <p:spPr>
          <a:xfrm>
            <a:off x="0" y="942163"/>
            <a:ext cx="9144000" cy="0"/>
          </a:xfrm>
          <a:prstGeom prst="straightConnector1">
            <a:avLst/>
          </a:prstGeom>
          <a:noFill/>
          <a:ln w="381000" cap="flat" cmpd="sng">
            <a:solidFill>
              <a:srgbClr val="C00000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Two Content">
  <p:cSld name="3_Two Content">
    <p:bg>
      <p:bgPr>
        <a:solidFill>
          <a:schemeClr val="lt1"/>
        </a:solid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9" name="Google Shape;49;p34"/>
          <p:cNvCxnSpPr/>
          <p:nvPr/>
        </p:nvCxnSpPr>
        <p:spPr>
          <a:xfrm>
            <a:off x="-142" y="317156"/>
            <a:ext cx="9144142" cy="0"/>
          </a:xfrm>
          <a:prstGeom prst="straightConnector1">
            <a:avLst/>
          </a:prstGeom>
          <a:noFill/>
          <a:ln w="635000" cap="flat" cmpd="sng">
            <a:solidFill>
              <a:srgbClr val="00356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0" name="Google Shape;50;p34"/>
          <p:cNvSpPr txBox="1">
            <a:spLocks noGrp="1"/>
          </p:cNvSpPr>
          <p:nvPr>
            <p:ph type="dt" idx="10"/>
          </p:nvPr>
        </p:nvSpPr>
        <p:spPr>
          <a:xfrm>
            <a:off x="628650" y="6486009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1">
                <a:solidFill>
                  <a:srgbClr val="1F3864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" name="Google Shape;51;p34"/>
          <p:cNvSpPr txBox="1">
            <a:spLocks noGrp="1"/>
          </p:cNvSpPr>
          <p:nvPr>
            <p:ph type="ftr" idx="11"/>
          </p:nvPr>
        </p:nvSpPr>
        <p:spPr>
          <a:xfrm>
            <a:off x="3028950" y="6486009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1">
                <a:solidFill>
                  <a:srgbClr val="1F3864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Google Shape;52;p34"/>
          <p:cNvSpPr txBox="1">
            <a:spLocks noGrp="1"/>
          </p:cNvSpPr>
          <p:nvPr>
            <p:ph type="sldNum" idx="12"/>
          </p:nvPr>
        </p:nvSpPr>
        <p:spPr>
          <a:xfrm>
            <a:off x="6867383" y="6492878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1">
                <a:solidFill>
                  <a:srgbClr val="1F3864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1">
                <a:solidFill>
                  <a:srgbClr val="1F3864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1">
                <a:solidFill>
                  <a:srgbClr val="1F3864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1">
                <a:solidFill>
                  <a:srgbClr val="1F3864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1">
                <a:solidFill>
                  <a:srgbClr val="1F3864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1">
                <a:solidFill>
                  <a:srgbClr val="1F3864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1">
                <a:solidFill>
                  <a:srgbClr val="1F3864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1">
                <a:solidFill>
                  <a:srgbClr val="1F3864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1">
                <a:solidFill>
                  <a:srgbClr val="1F3864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3" name="Google Shape;53;p34"/>
          <p:cNvSpPr txBox="1">
            <a:spLocks noGrp="1"/>
          </p:cNvSpPr>
          <p:nvPr>
            <p:ph type="title"/>
          </p:nvPr>
        </p:nvSpPr>
        <p:spPr>
          <a:xfrm>
            <a:off x="254052" y="112543"/>
            <a:ext cx="8635896" cy="436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Lato"/>
              <a:buNone/>
              <a:defRPr sz="21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4" name="Google Shape;54;p34"/>
          <p:cNvSpPr>
            <a:spLocks noGrp="1"/>
          </p:cNvSpPr>
          <p:nvPr>
            <p:ph type="chart" idx="2"/>
          </p:nvPr>
        </p:nvSpPr>
        <p:spPr>
          <a:xfrm>
            <a:off x="247651" y="1406769"/>
            <a:ext cx="4324350" cy="46558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Google Shape;55;p34"/>
          <p:cNvSpPr>
            <a:spLocks noGrp="1"/>
          </p:cNvSpPr>
          <p:nvPr>
            <p:ph type="pic" idx="3"/>
          </p:nvPr>
        </p:nvSpPr>
        <p:spPr>
          <a:xfrm>
            <a:off x="4679157" y="1414466"/>
            <a:ext cx="4083844" cy="4656137"/>
          </a:xfrm>
          <a:prstGeom prst="rect">
            <a:avLst/>
          </a:prstGeom>
          <a:noFill/>
          <a:ln>
            <a:noFill/>
          </a:ln>
        </p:spPr>
      </p:sp>
      <p:pic>
        <p:nvPicPr>
          <p:cNvPr id="56" name="Google Shape;56;p34"/>
          <p:cNvPicPr preferRelativeResize="0"/>
          <p:nvPr/>
        </p:nvPicPr>
        <p:blipFill rotWithShape="1">
          <a:blip r:embed="rId2">
            <a:alphaModFix/>
          </a:blip>
          <a:srcRect l="-12703" r="1"/>
          <a:stretch/>
        </p:blipFill>
        <p:spPr>
          <a:xfrm>
            <a:off x="121152" y="6220554"/>
            <a:ext cx="962609" cy="462083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34"/>
          <p:cNvSpPr txBox="1"/>
          <p:nvPr/>
        </p:nvSpPr>
        <p:spPr>
          <a:xfrm>
            <a:off x="1028673" y="6306383"/>
            <a:ext cx="1978766" cy="253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25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TRƯỜNG CÔNG NGHỆ THÔNG TIN VÀ TRUYỀN THÔNG</a:t>
            </a:r>
            <a:br>
              <a:rPr lang="en-US" sz="525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525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School of Information and Communication Technology</a:t>
            </a:r>
            <a:endParaRPr/>
          </a:p>
        </p:txBody>
      </p:sp>
      <p:cxnSp>
        <p:nvCxnSpPr>
          <p:cNvPr id="58" name="Google Shape;58;p34"/>
          <p:cNvCxnSpPr/>
          <p:nvPr/>
        </p:nvCxnSpPr>
        <p:spPr>
          <a:xfrm>
            <a:off x="2953967" y="6457617"/>
            <a:ext cx="5970817" cy="0"/>
          </a:xfrm>
          <a:prstGeom prst="straightConnector1">
            <a:avLst/>
          </a:prstGeom>
          <a:noFill/>
          <a:ln w="38100" cap="flat" cmpd="sng">
            <a:solidFill>
              <a:srgbClr val="C02034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9" name="Google Shape;59;p34"/>
          <p:cNvCxnSpPr/>
          <p:nvPr/>
        </p:nvCxnSpPr>
        <p:spPr>
          <a:xfrm>
            <a:off x="0" y="942163"/>
            <a:ext cx="9144000" cy="0"/>
          </a:xfrm>
          <a:prstGeom prst="straightConnector1">
            <a:avLst/>
          </a:prstGeom>
          <a:noFill/>
          <a:ln w="381000" cap="flat" cmpd="sng">
            <a:solidFill>
              <a:srgbClr val="C00000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Two Content">
  <p:cSld name="4_Two Content">
    <p:bg>
      <p:bgPr>
        <a:solidFill>
          <a:schemeClr val="lt1"/>
        </a:solid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Google Shape;61;p35"/>
          <p:cNvCxnSpPr/>
          <p:nvPr/>
        </p:nvCxnSpPr>
        <p:spPr>
          <a:xfrm>
            <a:off x="-142" y="317156"/>
            <a:ext cx="9144142" cy="0"/>
          </a:xfrm>
          <a:prstGeom prst="straightConnector1">
            <a:avLst/>
          </a:prstGeom>
          <a:noFill/>
          <a:ln w="635000" cap="flat" cmpd="sng">
            <a:solidFill>
              <a:srgbClr val="00356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2" name="Google Shape;62;p35"/>
          <p:cNvSpPr txBox="1">
            <a:spLocks noGrp="1"/>
          </p:cNvSpPr>
          <p:nvPr>
            <p:ph type="dt" idx="10"/>
          </p:nvPr>
        </p:nvSpPr>
        <p:spPr>
          <a:xfrm>
            <a:off x="628650" y="6486009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1">
                <a:solidFill>
                  <a:srgbClr val="1F3864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3" name="Google Shape;63;p35"/>
          <p:cNvSpPr txBox="1">
            <a:spLocks noGrp="1"/>
          </p:cNvSpPr>
          <p:nvPr>
            <p:ph type="ftr" idx="11"/>
          </p:nvPr>
        </p:nvSpPr>
        <p:spPr>
          <a:xfrm>
            <a:off x="3028950" y="6486009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1">
                <a:solidFill>
                  <a:srgbClr val="1F3864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35"/>
          <p:cNvSpPr txBox="1">
            <a:spLocks noGrp="1"/>
          </p:cNvSpPr>
          <p:nvPr>
            <p:ph type="sldNum" idx="12"/>
          </p:nvPr>
        </p:nvSpPr>
        <p:spPr>
          <a:xfrm>
            <a:off x="6867383" y="6492878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1">
                <a:solidFill>
                  <a:srgbClr val="1F3864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1">
                <a:solidFill>
                  <a:srgbClr val="1F3864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1">
                <a:solidFill>
                  <a:srgbClr val="1F3864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1">
                <a:solidFill>
                  <a:srgbClr val="1F3864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1">
                <a:solidFill>
                  <a:srgbClr val="1F3864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1">
                <a:solidFill>
                  <a:srgbClr val="1F3864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1">
                <a:solidFill>
                  <a:srgbClr val="1F3864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1">
                <a:solidFill>
                  <a:srgbClr val="1F3864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1">
                <a:solidFill>
                  <a:srgbClr val="1F3864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5" name="Google Shape;65;p35"/>
          <p:cNvSpPr txBox="1">
            <a:spLocks noGrp="1"/>
          </p:cNvSpPr>
          <p:nvPr>
            <p:ph type="title"/>
          </p:nvPr>
        </p:nvSpPr>
        <p:spPr>
          <a:xfrm>
            <a:off x="254052" y="112543"/>
            <a:ext cx="8635896" cy="436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Lato"/>
              <a:buNone/>
              <a:defRPr sz="21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6" name="Google Shape;66;p35"/>
          <p:cNvSpPr>
            <a:spLocks noGrp="1"/>
          </p:cNvSpPr>
          <p:nvPr>
            <p:ph type="chart" idx="2"/>
          </p:nvPr>
        </p:nvSpPr>
        <p:spPr>
          <a:xfrm>
            <a:off x="247651" y="1406769"/>
            <a:ext cx="4324350" cy="46558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" name="Google Shape;67;p35"/>
          <p:cNvSpPr>
            <a:spLocks noGrp="1"/>
          </p:cNvSpPr>
          <p:nvPr>
            <p:ph type="pic" idx="3"/>
          </p:nvPr>
        </p:nvSpPr>
        <p:spPr>
          <a:xfrm>
            <a:off x="4679157" y="1414466"/>
            <a:ext cx="4083844" cy="4656137"/>
          </a:xfrm>
          <a:prstGeom prst="rect">
            <a:avLst/>
          </a:prstGeom>
          <a:noFill/>
          <a:ln>
            <a:noFill/>
          </a:ln>
        </p:spPr>
      </p:sp>
      <p:pic>
        <p:nvPicPr>
          <p:cNvPr id="68" name="Google Shape;68;p35"/>
          <p:cNvPicPr preferRelativeResize="0"/>
          <p:nvPr/>
        </p:nvPicPr>
        <p:blipFill rotWithShape="1">
          <a:blip r:embed="rId2">
            <a:alphaModFix/>
          </a:blip>
          <a:srcRect l="-12703" r="1"/>
          <a:stretch/>
        </p:blipFill>
        <p:spPr>
          <a:xfrm>
            <a:off x="121152" y="6220554"/>
            <a:ext cx="962609" cy="462083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35"/>
          <p:cNvSpPr txBox="1"/>
          <p:nvPr/>
        </p:nvSpPr>
        <p:spPr>
          <a:xfrm>
            <a:off x="1028673" y="6306383"/>
            <a:ext cx="1978766" cy="253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25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TRƯỜNG CÔNG NGHỆ THÔNG TIN VÀ TRUYỀN THÔNG</a:t>
            </a:r>
            <a:br>
              <a:rPr lang="en-US" sz="525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525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School of Information and Communication Technology</a:t>
            </a:r>
            <a:endParaRPr/>
          </a:p>
        </p:txBody>
      </p:sp>
      <p:cxnSp>
        <p:nvCxnSpPr>
          <p:cNvPr id="70" name="Google Shape;70;p35"/>
          <p:cNvCxnSpPr/>
          <p:nvPr/>
        </p:nvCxnSpPr>
        <p:spPr>
          <a:xfrm>
            <a:off x="2953967" y="6457617"/>
            <a:ext cx="5970817" cy="0"/>
          </a:xfrm>
          <a:prstGeom prst="straightConnector1">
            <a:avLst/>
          </a:prstGeom>
          <a:noFill/>
          <a:ln w="38100" cap="flat" cmpd="sng">
            <a:solidFill>
              <a:srgbClr val="C02034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71" name="Google Shape;71;p35"/>
          <p:cNvCxnSpPr/>
          <p:nvPr/>
        </p:nvCxnSpPr>
        <p:spPr>
          <a:xfrm>
            <a:off x="0" y="942163"/>
            <a:ext cx="9144000" cy="0"/>
          </a:xfrm>
          <a:prstGeom prst="straightConnector1">
            <a:avLst/>
          </a:prstGeom>
          <a:noFill/>
          <a:ln w="381000" cap="flat" cmpd="sng">
            <a:solidFill>
              <a:srgbClr val="C00000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Two Content">
  <p:cSld name="5_Two Content">
    <p:bg>
      <p:bgPr>
        <a:solidFill>
          <a:schemeClr val="lt1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3" name="Google Shape;73;p36"/>
          <p:cNvCxnSpPr/>
          <p:nvPr/>
        </p:nvCxnSpPr>
        <p:spPr>
          <a:xfrm>
            <a:off x="-142" y="317156"/>
            <a:ext cx="9144142" cy="0"/>
          </a:xfrm>
          <a:prstGeom prst="straightConnector1">
            <a:avLst/>
          </a:prstGeom>
          <a:noFill/>
          <a:ln w="635000" cap="flat" cmpd="sng">
            <a:solidFill>
              <a:srgbClr val="00356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4" name="Google Shape;74;p36"/>
          <p:cNvSpPr txBox="1">
            <a:spLocks noGrp="1"/>
          </p:cNvSpPr>
          <p:nvPr>
            <p:ph type="dt" idx="10"/>
          </p:nvPr>
        </p:nvSpPr>
        <p:spPr>
          <a:xfrm>
            <a:off x="628650" y="6486009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1">
                <a:solidFill>
                  <a:srgbClr val="1F3864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5" name="Google Shape;75;p36"/>
          <p:cNvSpPr txBox="1">
            <a:spLocks noGrp="1"/>
          </p:cNvSpPr>
          <p:nvPr>
            <p:ph type="ftr" idx="11"/>
          </p:nvPr>
        </p:nvSpPr>
        <p:spPr>
          <a:xfrm>
            <a:off x="3028950" y="6486009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1">
                <a:solidFill>
                  <a:srgbClr val="1F3864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6" name="Google Shape;76;p36"/>
          <p:cNvSpPr txBox="1">
            <a:spLocks noGrp="1"/>
          </p:cNvSpPr>
          <p:nvPr>
            <p:ph type="sldNum" idx="12"/>
          </p:nvPr>
        </p:nvSpPr>
        <p:spPr>
          <a:xfrm>
            <a:off x="6867383" y="6492878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1">
                <a:solidFill>
                  <a:srgbClr val="1F3864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1">
                <a:solidFill>
                  <a:srgbClr val="1F3864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1">
                <a:solidFill>
                  <a:srgbClr val="1F3864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1">
                <a:solidFill>
                  <a:srgbClr val="1F3864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1">
                <a:solidFill>
                  <a:srgbClr val="1F3864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1">
                <a:solidFill>
                  <a:srgbClr val="1F3864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1">
                <a:solidFill>
                  <a:srgbClr val="1F3864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1">
                <a:solidFill>
                  <a:srgbClr val="1F3864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1">
                <a:solidFill>
                  <a:srgbClr val="1F3864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7" name="Google Shape;77;p36"/>
          <p:cNvSpPr txBox="1">
            <a:spLocks noGrp="1"/>
          </p:cNvSpPr>
          <p:nvPr>
            <p:ph type="title"/>
          </p:nvPr>
        </p:nvSpPr>
        <p:spPr>
          <a:xfrm>
            <a:off x="254052" y="112543"/>
            <a:ext cx="8635896" cy="436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Lato"/>
              <a:buNone/>
              <a:defRPr sz="21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8" name="Google Shape;78;p36"/>
          <p:cNvSpPr>
            <a:spLocks noGrp="1"/>
          </p:cNvSpPr>
          <p:nvPr>
            <p:ph type="chart" idx="2"/>
          </p:nvPr>
        </p:nvSpPr>
        <p:spPr>
          <a:xfrm>
            <a:off x="247651" y="1406769"/>
            <a:ext cx="4324350" cy="46558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9" name="Google Shape;79;p36"/>
          <p:cNvSpPr>
            <a:spLocks noGrp="1"/>
          </p:cNvSpPr>
          <p:nvPr>
            <p:ph type="pic" idx="3"/>
          </p:nvPr>
        </p:nvSpPr>
        <p:spPr>
          <a:xfrm>
            <a:off x="4679157" y="1414466"/>
            <a:ext cx="4083844" cy="4656137"/>
          </a:xfrm>
          <a:prstGeom prst="rect">
            <a:avLst/>
          </a:prstGeom>
          <a:noFill/>
          <a:ln>
            <a:noFill/>
          </a:ln>
        </p:spPr>
      </p:sp>
      <p:pic>
        <p:nvPicPr>
          <p:cNvPr id="80" name="Google Shape;80;p36"/>
          <p:cNvPicPr preferRelativeResize="0"/>
          <p:nvPr/>
        </p:nvPicPr>
        <p:blipFill rotWithShape="1">
          <a:blip r:embed="rId2">
            <a:alphaModFix/>
          </a:blip>
          <a:srcRect l="-12703" r="1"/>
          <a:stretch/>
        </p:blipFill>
        <p:spPr>
          <a:xfrm>
            <a:off x="121152" y="6220554"/>
            <a:ext cx="962609" cy="462083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36"/>
          <p:cNvSpPr txBox="1"/>
          <p:nvPr/>
        </p:nvSpPr>
        <p:spPr>
          <a:xfrm>
            <a:off x="1028673" y="6306383"/>
            <a:ext cx="1978766" cy="253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25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TRƯỜNG CÔNG NGHỆ THÔNG TIN VÀ TRUYỀN THÔNG</a:t>
            </a:r>
            <a:br>
              <a:rPr lang="en-US" sz="525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525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School of Information and Communication Technology</a:t>
            </a:r>
            <a:endParaRPr/>
          </a:p>
        </p:txBody>
      </p:sp>
      <p:cxnSp>
        <p:nvCxnSpPr>
          <p:cNvPr id="82" name="Google Shape;82;p36"/>
          <p:cNvCxnSpPr/>
          <p:nvPr/>
        </p:nvCxnSpPr>
        <p:spPr>
          <a:xfrm>
            <a:off x="2953967" y="6457617"/>
            <a:ext cx="5970817" cy="0"/>
          </a:xfrm>
          <a:prstGeom prst="straightConnector1">
            <a:avLst/>
          </a:prstGeom>
          <a:noFill/>
          <a:ln w="38100" cap="flat" cmpd="sng">
            <a:solidFill>
              <a:srgbClr val="C02034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83" name="Google Shape;83;p36"/>
          <p:cNvCxnSpPr/>
          <p:nvPr/>
        </p:nvCxnSpPr>
        <p:spPr>
          <a:xfrm>
            <a:off x="0" y="942163"/>
            <a:ext cx="9144000" cy="0"/>
          </a:xfrm>
          <a:prstGeom prst="straightConnector1">
            <a:avLst/>
          </a:prstGeom>
          <a:noFill/>
          <a:ln w="381000" cap="flat" cmpd="sng">
            <a:solidFill>
              <a:srgbClr val="C00000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3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customXml" Target="../ink/ink1.xml"/><Relationship Id="rId9" Type="http://schemas.openxmlformats.org/officeDocument/2006/relationships/image" Target="../media/image10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3" Type="http://schemas.openxmlformats.org/officeDocument/2006/relationships/image" Target="../media/image14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6" Type="http://schemas.openxmlformats.org/officeDocument/2006/relationships/customXml" Target="../ink/ink3.xml"/><Relationship Id="rId5" Type="http://schemas.openxmlformats.org/officeDocument/2006/relationships/image" Target="../media/image18.png"/><Relationship Id="rId4" Type="http://schemas.openxmlformats.org/officeDocument/2006/relationships/customXml" Target="../ink/ink2.xml"/><Relationship Id="rId9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customXml" Target="../ink/ink7.xml"/><Relationship Id="rId3" Type="http://schemas.openxmlformats.org/officeDocument/2006/relationships/image" Target="../media/image25.png"/><Relationship Id="rId7" Type="http://schemas.openxmlformats.org/officeDocument/2006/relationships/image" Target="../media/image19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6" Type="http://schemas.openxmlformats.org/officeDocument/2006/relationships/customXml" Target="../ink/ink6.xml"/><Relationship Id="rId5" Type="http://schemas.openxmlformats.org/officeDocument/2006/relationships/image" Target="../media/image180.png"/><Relationship Id="rId4" Type="http://schemas.openxmlformats.org/officeDocument/2006/relationships/customXml" Target="../ink/ink5.xml"/><Relationship Id="rId9" Type="http://schemas.openxmlformats.org/officeDocument/2006/relationships/image" Target="../media/image20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6"/>
          <p:cNvSpPr txBox="1">
            <a:spLocks noGrp="1"/>
          </p:cNvSpPr>
          <p:nvPr>
            <p:ph type="sldNum" idx="12"/>
          </p:nvPr>
        </p:nvSpPr>
        <p:spPr>
          <a:xfrm>
            <a:off x="6867383" y="657213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  <p:sp>
        <p:nvSpPr>
          <p:cNvPr id="207" name="Google Shape;207;p6"/>
          <p:cNvSpPr txBox="1">
            <a:spLocks noGrp="1"/>
          </p:cNvSpPr>
          <p:nvPr>
            <p:ph type="title"/>
          </p:nvPr>
        </p:nvSpPr>
        <p:spPr>
          <a:xfrm>
            <a:off x="234950" y="79375"/>
            <a:ext cx="8674100" cy="450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14350" lvl="0" indent="-5143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AutoNum type="arabicPeriod"/>
            </a:pPr>
            <a:r>
              <a:rPr lang="en-US" dirty="0" err="1"/>
              <a:t>Đóng</a:t>
            </a:r>
            <a:r>
              <a:rPr lang="en-US" dirty="0"/>
              <a:t> </a:t>
            </a:r>
            <a:r>
              <a:rPr lang="en-US" dirty="0" err="1"/>
              <a:t>góp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đồ</a:t>
            </a:r>
            <a:r>
              <a:rPr lang="en-US" dirty="0"/>
              <a:t> </a:t>
            </a:r>
            <a:r>
              <a:rPr lang="en-US" dirty="0" err="1"/>
              <a:t>án</a:t>
            </a:r>
            <a:endParaRPr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AD3093-0F05-1054-EC9E-4F1C6DE953E9}"/>
              </a:ext>
            </a:extLst>
          </p:cNvPr>
          <p:cNvSpPr txBox="1"/>
          <p:nvPr/>
        </p:nvSpPr>
        <p:spPr>
          <a:xfrm>
            <a:off x="497035" y="733868"/>
            <a:ext cx="7619162" cy="1878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3366"/>
              </a:buClr>
              <a:buSzPts val="1800"/>
              <a:buFont typeface="Lato"/>
              <a:buChar char="●"/>
            </a:pPr>
            <a:endParaRPr lang="en-US" sz="2000" b="1" dirty="0">
              <a:solidFill>
                <a:srgbClr val="003366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3366"/>
              </a:buClr>
              <a:buSzPts val="1800"/>
              <a:buFont typeface="Lato"/>
              <a:buChar char="●"/>
            </a:pPr>
            <a:r>
              <a:rPr lang="en-US" sz="2000" b="1" dirty="0" err="1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Lỗ</a:t>
            </a:r>
            <a:r>
              <a:rPr lang="en-US" sz="2000" b="1" dirty="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2000" b="1" dirty="0" err="1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hổng</a:t>
            </a:r>
            <a:r>
              <a:rPr lang="en-US" sz="2000" b="1" dirty="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2000" b="1" dirty="0" err="1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trên</a:t>
            </a:r>
            <a:r>
              <a:rPr lang="en-US" sz="2000" b="1" dirty="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2000" b="1" dirty="0" err="1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thiết</a:t>
            </a:r>
            <a:r>
              <a:rPr lang="en-US" sz="2000" b="1" dirty="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2000" b="1" dirty="0" err="1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bị</a:t>
            </a:r>
            <a:r>
              <a:rPr lang="en-US" sz="2000" b="1" dirty="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2000" b="1" dirty="0" err="1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định</a:t>
            </a:r>
            <a:r>
              <a:rPr lang="en-US" sz="2000" b="1" dirty="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2000" b="1" dirty="0" err="1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tuyến</a:t>
            </a:r>
            <a:r>
              <a:rPr lang="en-US" sz="2000" b="1" dirty="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2000" b="1" dirty="0" err="1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netgear</a:t>
            </a:r>
            <a:r>
              <a:rPr lang="en-US" sz="2000" b="1" dirty="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 RAX30 </a:t>
            </a: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3366"/>
              </a:buClr>
              <a:buSzPts val="1800"/>
              <a:buFont typeface="Lato"/>
              <a:buChar char="●"/>
            </a:pPr>
            <a:r>
              <a:rPr lang="en-US" sz="2000" b="1" dirty="0" err="1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Lỗ</a:t>
            </a:r>
            <a:r>
              <a:rPr lang="en-US" sz="2000" b="1" dirty="0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2000" b="1" dirty="0" err="1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hổng</a:t>
            </a:r>
            <a:r>
              <a:rPr lang="en-US" sz="2000" b="1" dirty="0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2000" b="1" dirty="0" err="1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trên</a:t>
            </a:r>
            <a:r>
              <a:rPr lang="en-US" sz="2000" b="1" dirty="0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2000" b="1" dirty="0" err="1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dòng</a:t>
            </a:r>
            <a:r>
              <a:rPr lang="en-US" sz="2000" b="1" dirty="0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2000" b="1" dirty="0" err="1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thiết</a:t>
            </a:r>
            <a:r>
              <a:rPr lang="en-US" sz="2000" b="1" dirty="0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2000" b="1" dirty="0" err="1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bị</a:t>
            </a:r>
            <a:r>
              <a:rPr lang="en-US" sz="2000" b="1" dirty="0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 cisco RV34X</a:t>
            </a: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3366"/>
              </a:buClr>
              <a:buSzPts val="1800"/>
              <a:buFont typeface="Lato"/>
              <a:buChar char="●"/>
            </a:pPr>
            <a:r>
              <a:rPr lang="en-US" sz="2000" b="1" dirty="0" err="1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Lỗ</a:t>
            </a:r>
            <a:r>
              <a:rPr lang="en-US" sz="2000" b="1" dirty="0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2000" b="1" dirty="0" err="1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hổng</a:t>
            </a:r>
            <a:r>
              <a:rPr lang="en-US" sz="2000" b="1" dirty="0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2000" b="1" dirty="0" err="1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trên</a:t>
            </a:r>
            <a:r>
              <a:rPr lang="en-US" sz="2000" b="1" dirty="0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2000" b="1" dirty="0" err="1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thiết</a:t>
            </a:r>
            <a:r>
              <a:rPr lang="en-US" sz="2000" b="1" dirty="0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2000" b="1" dirty="0" err="1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bị</a:t>
            </a:r>
            <a:r>
              <a:rPr lang="en-US" sz="2000" b="1" dirty="0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 Google </a:t>
            </a:r>
            <a:r>
              <a:rPr lang="en-US" sz="2000" b="1" dirty="0" err="1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nesthub</a:t>
            </a:r>
            <a:r>
              <a:rPr lang="en-US" sz="2000" b="1" dirty="0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 gen 2</a:t>
            </a:r>
            <a:endParaRPr lang="vi-VN" sz="2000" b="1" dirty="0">
              <a:solidFill>
                <a:srgbClr val="003366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16543260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8"/>
          <p:cNvSpPr txBox="1">
            <a:spLocks noGrp="1"/>
          </p:cNvSpPr>
          <p:nvPr>
            <p:ph type="sldNum" idx="12"/>
          </p:nvPr>
        </p:nvSpPr>
        <p:spPr>
          <a:xfrm>
            <a:off x="7086600" y="6572254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8"/>
          <p:cNvSpPr txBox="1"/>
          <p:nvPr/>
        </p:nvSpPr>
        <p:spPr>
          <a:xfrm>
            <a:off x="639675" y="2926075"/>
            <a:ext cx="7677000" cy="1754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514350" marR="0" lvl="0" indent="-5143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3366"/>
              </a:buClr>
              <a:buSzPts val="3600"/>
              <a:buFont typeface="Calibri"/>
              <a:buAutoNum type="arabicPeriod" startAt="2"/>
            </a:pPr>
            <a:r>
              <a:rPr lang="en-US" sz="3600" b="1" dirty="0" err="1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Lỗ</a:t>
            </a:r>
            <a:r>
              <a:rPr lang="en-US" sz="3600" b="1" dirty="0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3600" b="1" dirty="0" err="1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hổng</a:t>
            </a:r>
            <a:r>
              <a:rPr lang="en-US" sz="3600" b="1" dirty="0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3600" b="1" dirty="0" err="1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trên</a:t>
            </a:r>
            <a:r>
              <a:rPr lang="en-US" sz="3600" b="1" dirty="0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3600" b="1" dirty="0" err="1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các</a:t>
            </a:r>
            <a:r>
              <a:rPr lang="en-US" sz="3600" b="1" dirty="0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3600" b="1" dirty="0" err="1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thiết</a:t>
            </a:r>
            <a:r>
              <a:rPr lang="en-US" sz="3600" b="1" dirty="0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3600" b="1" dirty="0" err="1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bị</a:t>
            </a:r>
            <a:r>
              <a:rPr lang="en-US" sz="3600" b="1" dirty="0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3600" b="1" dirty="0" err="1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định</a:t>
            </a:r>
            <a:r>
              <a:rPr lang="en-US" sz="3600" b="1" dirty="0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3600" b="1" dirty="0" err="1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tuyến</a:t>
            </a:r>
            <a:endParaRPr sz="3600" b="1" dirty="0">
              <a:solidFill>
                <a:srgbClr val="003366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27736767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9"/>
          <p:cNvSpPr txBox="1">
            <a:spLocks noGrp="1"/>
          </p:cNvSpPr>
          <p:nvPr>
            <p:ph type="sldNum" idx="12"/>
          </p:nvPr>
        </p:nvSpPr>
        <p:spPr>
          <a:xfrm>
            <a:off x="6867383" y="6492878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sp>
        <p:nvSpPr>
          <p:cNvPr id="223" name="Google Shape;223;p9"/>
          <p:cNvSpPr txBox="1">
            <a:spLocks noGrp="1"/>
          </p:cNvSpPr>
          <p:nvPr>
            <p:ph type="title"/>
          </p:nvPr>
        </p:nvSpPr>
        <p:spPr>
          <a:xfrm>
            <a:off x="254052" y="152393"/>
            <a:ext cx="8635800" cy="4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85763" lvl="0" indent="-38576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alibri"/>
              <a:buAutoNum type="arabicPeriod" startAt="2"/>
            </a:pPr>
            <a:r>
              <a:rPr lang="en-US"/>
              <a:t>Lỗ hổng trên các thiết bị định tuyến</a:t>
            </a:r>
            <a:br>
              <a:rPr lang="en-US"/>
            </a:br>
            <a:endParaRPr/>
          </a:p>
        </p:txBody>
      </p:sp>
      <p:pic>
        <p:nvPicPr>
          <p:cNvPr id="224" name="Google Shape;224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3125" y="1217850"/>
            <a:ext cx="6792724" cy="5094524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9"/>
          <p:cNvSpPr txBox="1"/>
          <p:nvPr/>
        </p:nvSpPr>
        <p:spPr>
          <a:xfrm>
            <a:off x="85400" y="1447500"/>
            <a:ext cx="2057400" cy="8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Netgear </a:t>
            </a:r>
            <a:br>
              <a:rPr lang="en-US" sz="1800" b="1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n-US" sz="1800" b="1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RAX30 AX2400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17303791f2_1_18"/>
          <p:cNvSpPr txBox="1">
            <a:spLocks noGrp="1"/>
          </p:cNvSpPr>
          <p:nvPr>
            <p:ph type="sldNum" idx="12"/>
          </p:nvPr>
        </p:nvSpPr>
        <p:spPr>
          <a:xfrm>
            <a:off x="6867383" y="6492878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  <p:sp>
        <p:nvSpPr>
          <p:cNvPr id="232" name="Google Shape;232;g217303791f2_1_18"/>
          <p:cNvSpPr txBox="1">
            <a:spLocks noGrp="1"/>
          </p:cNvSpPr>
          <p:nvPr>
            <p:ph type="title"/>
          </p:nvPr>
        </p:nvSpPr>
        <p:spPr>
          <a:xfrm>
            <a:off x="254052" y="152393"/>
            <a:ext cx="8635800" cy="4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</a:pPr>
            <a:r>
              <a:rPr lang="en-US" dirty="0"/>
              <a:t>2. </a:t>
            </a:r>
            <a:r>
              <a:rPr lang="en-US" dirty="0" err="1"/>
              <a:t>Lỗ</a:t>
            </a:r>
            <a:r>
              <a:rPr lang="en-US" dirty="0"/>
              <a:t> </a:t>
            </a:r>
            <a:r>
              <a:rPr lang="en-US" dirty="0" err="1"/>
              <a:t>hổng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tuyến</a:t>
            </a:r>
            <a:br>
              <a:rPr lang="en-US" dirty="0"/>
            </a:br>
            <a:endParaRPr dirty="0"/>
          </a:p>
        </p:txBody>
      </p:sp>
      <p:pic>
        <p:nvPicPr>
          <p:cNvPr id="233" name="Google Shape;233;g217303791f2_1_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0525" y="3605602"/>
            <a:ext cx="7181850" cy="275272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</p:pic>
      <p:sp>
        <p:nvSpPr>
          <p:cNvPr id="234" name="Google Shape;234;g217303791f2_1_18"/>
          <p:cNvSpPr txBox="1"/>
          <p:nvPr/>
        </p:nvSpPr>
        <p:spPr>
          <a:xfrm>
            <a:off x="254052" y="1049098"/>
            <a:ext cx="8635800" cy="26776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3366"/>
              </a:buClr>
              <a:buSzPts val="1800"/>
              <a:buFont typeface="Lato"/>
              <a:buChar char="●"/>
            </a:pPr>
            <a:r>
              <a:rPr lang="en-US" sz="1800" b="1" dirty="0" err="1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Lỗ</a:t>
            </a:r>
            <a:r>
              <a:rPr lang="en-US" sz="1800" b="1" dirty="0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800" b="1" dirty="0" err="1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hổng</a:t>
            </a:r>
            <a:r>
              <a:rPr lang="en-US" sz="1800" b="1" dirty="0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 command injection </a:t>
            </a:r>
            <a:r>
              <a:rPr lang="en-US" sz="1800" b="1" dirty="0" err="1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trên</a:t>
            </a:r>
            <a:r>
              <a:rPr lang="en-US" sz="1800" b="1" dirty="0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800" b="1" dirty="0" err="1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dịch</a:t>
            </a:r>
            <a:r>
              <a:rPr lang="en-US" sz="1800" b="1" dirty="0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800" b="1" dirty="0" err="1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vụ</a:t>
            </a:r>
            <a:r>
              <a:rPr lang="en-US" sz="1800" b="1" dirty="0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 DHCP </a:t>
            </a:r>
            <a:r>
              <a:rPr lang="en-US" sz="1800" b="1" dirty="0" err="1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của</a:t>
            </a:r>
            <a:r>
              <a:rPr lang="en-US" sz="1800" b="1" dirty="0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800" b="1" dirty="0" err="1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thiết</a:t>
            </a:r>
            <a:r>
              <a:rPr lang="en-US" sz="1800" b="1" dirty="0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800" b="1" dirty="0" err="1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bị</a:t>
            </a:r>
            <a:endParaRPr lang="en-US" sz="1800" b="1" dirty="0">
              <a:solidFill>
                <a:srgbClr val="003366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3366"/>
              </a:buClr>
              <a:buSzPts val="1800"/>
              <a:buFont typeface="Lato"/>
              <a:buChar char="●"/>
            </a:pPr>
            <a:r>
              <a:rPr lang="en-US" sz="1800" b="1" dirty="0" err="1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Cmi</a:t>
            </a:r>
            <a:r>
              <a:rPr lang="en-US" sz="1800" b="1" dirty="0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800" b="1" dirty="0" err="1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là</a:t>
            </a:r>
            <a:r>
              <a:rPr lang="en-US" sz="1800" b="1" dirty="0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800" b="1" dirty="0" err="1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một</a:t>
            </a:r>
            <a:r>
              <a:rPr lang="en-US" sz="1800" b="1" dirty="0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800" b="1" dirty="0" err="1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lỗ</a:t>
            </a:r>
            <a:r>
              <a:rPr lang="en-US" sz="1800" b="1" dirty="0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800" b="1" dirty="0" err="1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hổng</a:t>
            </a:r>
            <a:r>
              <a:rPr lang="en-US" sz="1800" b="1" dirty="0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800" b="1" dirty="0" err="1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bảo</a:t>
            </a:r>
            <a:r>
              <a:rPr lang="en-US" sz="1800" b="1" dirty="0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800" b="1" dirty="0" err="1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mật</a:t>
            </a:r>
            <a:r>
              <a:rPr lang="en-US" sz="1800" b="1" dirty="0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800" b="1" dirty="0" err="1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cho</a:t>
            </a:r>
            <a:r>
              <a:rPr lang="en-US" sz="1800" b="1" dirty="0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800" b="1" dirty="0" err="1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phép</a:t>
            </a:r>
            <a:r>
              <a:rPr lang="en-US" sz="1800" b="1" dirty="0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800" b="1" dirty="0" err="1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kẻ</a:t>
            </a:r>
            <a:r>
              <a:rPr lang="en-US" sz="1800" b="1" dirty="0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800" b="1" dirty="0" err="1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thực</a:t>
            </a:r>
            <a:r>
              <a:rPr lang="en-US" sz="1800" b="1" dirty="0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800" b="1" dirty="0" err="1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thi</a:t>
            </a:r>
            <a:r>
              <a:rPr lang="en-US" sz="1800" b="1" dirty="0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800" b="1" dirty="0" err="1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có</a:t>
            </a:r>
            <a:r>
              <a:rPr lang="en-US" sz="1800" b="1" dirty="0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800" b="1" dirty="0" err="1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thể</a:t>
            </a:r>
            <a:r>
              <a:rPr lang="en-US" sz="1800" b="1" dirty="0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800" b="1" dirty="0" err="1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thực</a:t>
            </a:r>
            <a:r>
              <a:rPr lang="en-US" sz="1800" b="1" dirty="0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800" b="1" dirty="0" err="1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hiện</a:t>
            </a:r>
            <a:r>
              <a:rPr lang="en-US" sz="1800" b="1" dirty="0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800" b="1" dirty="0" err="1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các</a:t>
            </a:r>
            <a:r>
              <a:rPr lang="en-US" sz="1800" b="1" dirty="0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800" b="1" dirty="0" err="1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lệnh</a:t>
            </a:r>
            <a:r>
              <a:rPr lang="en-US" sz="1800" b="1" dirty="0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800" b="1" dirty="0" err="1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hệ</a:t>
            </a:r>
            <a:r>
              <a:rPr lang="en-US" sz="1800" b="1" dirty="0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800" b="1" dirty="0" err="1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thống</a:t>
            </a:r>
            <a:r>
              <a:rPr lang="en-US" sz="1800" b="1" dirty="0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800" b="1" dirty="0" err="1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trên</a:t>
            </a:r>
            <a:r>
              <a:rPr lang="en-US" sz="1800" b="1" dirty="0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800" b="1" dirty="0" err="1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thiết</a:t>
            </a:r>
            <a:r>
              <a:rPr lang="en-US" sz="1800" b="1" dirty="0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800" b="1" dirty="0" err="1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bị</a:t>
            </a:r>
            <a:r>
              <a:rPr lang="en-US" sz="1800" b="1" dirty="0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.</a:t>
            </a: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3366"/>
              </a:buClr>
              <a:buSzPts val="1800"/>
              <a:buFont typeface="Lato"/>
              <a:buChar char="●"/>
            </a:pPr>
            <a:r>
              <a:rPr lang="en-US" sz="1800" b="1" dirty="0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DHCP </a:t>
            </a:r>
            <a:r>
              <a:rPr lang="en-US" sz="1800" b="1" dirty="0" err="1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là</a:t>
            </a:r>
            <a:r>
              <a:rPr lang="en-US" sz="1800" b="1" dirty="0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800" b="1" dirty="0" err="1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giao</a:t>
            </a:r>
            <a:r>
              <a:rPr lang="en-US" sz="1800" b="1" dirty="0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800" b="1" dirty="0" err="1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thức</a:t>
            </a:r>
            <a:r>
              <a:rPr lang="en-US" sz="1800" b="1" dirty="0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800" b="1" dirty="0" err="1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tự</a:t>
            </a:r>
            <a:r>
              <a:rPr lang="en-US" sz="1800" b="1" dirty="0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800" b="1" dirty="0" err="1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động</a:t>
            </a:r>
            <a:r>
              <a:rPr lang="en-US" sz="1800" b="1" dirty="0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800" b="1" dirty="0" err="1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cấp</a:t>
            </a:r>
            <a:r>
              <a:rPr lang="en-US" sz="1800" b="1" dirty="0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800" b="1" dirty="0" err="1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phát</a:t>
            </a:r>
            <a:r>
              <a:rPr lang="en-US" sz="1800" b="1" dirty="0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800" b="1" dirty="0" err="1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địa</a:t>
            </a:r>
            <a:r>
              <a:rPr lang="en-US" sz="1800" b="1" dirty="0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800" b="1" dirty="0" err="1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chỉ</a:t>
            </a:r>
            <a:r>
              <a:rPr lang="en-US" sz="1800" b="1" dirty="0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 IP </a:t>
            </a:r>
            <a:r>
              <a:rPr lang="en-US" sz="1800" b="1" dirty="0" err="1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đến</a:t>
            </a:r>
            <a:r>
              <a:rPr lang="en-US" sz="1800" b="1" dirty="0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800" b="1" dirty="0" err="1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các</a:t>
            </a:r>
            <a:r>
              <a:rPr lang="en-US" sz="1800" b="1" dirty="0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800" b="1" dirty="0" err="1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thiết</a:t>
            </a:r>
            <a:r>
              <a:rPr lang="en-US" sz="1800" b="1" dirty="0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800" b="1" dirty="0" err="1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bị</a:t>
            </a:r>
            <a:r>
              <a:rPr lang="en-US" sz="1800" b="1" dirty="0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800" b="1" dirty="0" err="1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trong</a:t>
            </a:r>
            <a:r>
              <a:rPr lang="en-US" sz="1800" b="1" dirty="0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800" b="1" dirty="0" err="1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mạng</a:t>
            </a:r>
            <a:endParaRPr sz="1800" b="1" dirty="0">
              <a:solidFill>
                <a:srgbClr val="003366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3366"/>
              </a:buClr>
              <a:buSzPts val="1800"/>
              <a:buFont typeface="Lato"/>
              <a:buChar char="●"/>
            </a:pPr>
            <a:r>
              <a:rPr lang="en-US" sz="1800" b="1" dirty="0" err="1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Trường</a:t>
            </a:r>
            <a:r>
              <a:rPr lang="en-US" sz="1800" b="1" dirty="0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800" b="1" dirty="0" err="1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HostName</a:t>
            </a:r>
            <a:r>
              <a:rPr lang="en-US" sz="1800" b="1" dirty="0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800" b="1" dirty="0" err="1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là</a:t>
            </a:r>
            <a:r>
              <a:rPr lang="en-US" sz="1800" b="1" dirty="0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800" b="1" dirty="0" err="1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một</a:t>
            </a:r>
            <a:r>
              <a:rPr lang="en-US" sz="1800" b="1" dirty="0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800" b="1" dirty="0" err="1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giá</a:t>
            </a:r>
            <a:r>
              <a:rPr lang="en-US" sz="1800" b="1" dirty="0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800" b="1" dirty="0" err="1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trị</a:t>
            </a:r>
            <a:r>
              <a:rPr lang="en-US" sz="1800" b="1" dirty="0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800" b="1" dirty="0" err="1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bất</a:t>
            </a:r>
            <a:r>
              <a:rPr lang="en-US" sz="1800" b="1" dirty="0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800" b="1" dirty="0" err="1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kỳ</a:t>
            </a:r>
            <a:r>
              <a:rPr lang="en-US" sz="1800" b="1" dirty="0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800" b="1" dirty="0" err="1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được</a:t>
            </a:r>
            <a:r>
              <a:rPr lang="en-US" sz="1800" b="1" dirty="0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 set </a:t>
            </a:r>
            <a:r>
              <a:rPr lang="en-US" sz="1800" b="1" dirty="0" err="1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bởi</a:t>
            </a:r>
            <a:r>
              <a:rPr lang="en-US" sz="1800" b="1" dirty="0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800" b="1" dirty="0" err="1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người</a:t>
            </a:r>
            <a:r>
              <a:rPr lang="en-US" sz="1800" b="1" dirty="0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800" b="1" dirty="0" err="1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dùng</a:t>
            </a:r>
            <a:r>
              <a:rPr lang="en-US" sz="1800" b="1" dirty="0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  </a:t>
            </a:r>
            <a:r>
              <a:rPr lang="en-US" sz="1800" b="1" dirty="0" err="1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và</a:t>
            </a:r>
            <a:r>
              <a:rPr lang="en-US" sz="1800" b="1" dirty="0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800" b="1" dirty="0" err="1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được</a:t>
            </a:r>
            <a:r>
              <a:rPr lang="en-US" sz="1800" b="1" dirty="0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800" b="1" dirty="0" err="1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truyền</a:t>
            </a:r>
            <a:r>
              <a:rPr lang="en-US" sz="1800" b="1" dirty="0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800" b="1" dirty="0" err="1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thẳng</a:t>
            </a:r>
            <a:r>
              <a:rPr lang="en-US" sz="1800" b="1" dirty="0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800" b="1" dirty="0" err="1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vào</a:t>
            </a:r>
            <a:r>
              <a:rPr lang="en-US" sz="1800" b="1" dirty="0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800" b="1" dirty="0" err="1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hàm</a:t>
            </a:r>
            <a:r>
              <a:rPr lang="en-US" sz="1800" b="1" dirty="0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 system()</a:t>
            </a:r>
            <a:endParaRPr sz="1800" b="1" dirty="0">
              <a:solidFill>
                <a:srgbClr val="003366"/>
              </a:solidFill>
              <a:latin typeface="Lato"/>
              <a:ea typeface="Lato"/>
              <a:cs typeface="Lato"/>
              <a:sym typeface="Lato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B6B2F05B-07D1-C65E-E352-21D1BAA85920}"/>
                  </a:ext>
                </a:extLst>
              </p14:cNvPr>
              <p14:cNvContentPartPr/>
              <p14:nvPr/>
            </p14:nvContentPartPr>
            <p14:xfrm>
              <a:off x="1549717" y="5646443"/>
              <a:ext cx="1263960" cy="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B6B2F05B-07D1-C65E-E352-21D1BAA8592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540717" y="5637443"/>
                <a:ext cx="1281600" cy="180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217303791f2_1_26"/>
          <p:cNvSpPr txBox="1">
            <a:spLocks noGrp="1"/>
          </p:cNvSpPr>
          <p:nvPr>
            <p:ph type="sldNum" idx="12"/>
          </p:nvPr>
        </p:nvSpPr>
        <p:spPr>
          <a:xfrm>
            <a:off x="6867383" y="6492878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  <p:sp>
        <p:nvSpPr>
          <p:cNvPr id="241" name="Google Shape;241;g217303791f2_1_26"/>
          <p:cNvSpPr txBox="1">
            <a:spLocks noGrp="1"/>
          </p:cNvSpPr>
          <p:nvPr>
            <p:ph type="title"/>
          </p:nvPr>
        </p:nvSpPr>
        <p:spPr>
          <a:xfrm>
            <a:off x="254052" y="152393"/>
            <a:ext cx="8635800" cy="4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85762" lvl="0" indent="-38576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alibri"/>
              <a:buAutoNum type="arabicPeriod" startAt="2"/>
            </a:pPr>
            <a:r>
              <a:rPr lang="en-US"/>
              <a:t>Lỗ hổng trên các thiết bị định tuyến</a:t>
            </a:r>
            <a:br>
              <a:rPr lang="en-US"/>
            </a:br>
            <a:endParaRPr/>
          </a:p>
        </p:txBody>
      </p:sp>
      <p:pic>
        <p:nvPicPr>
          <p:cNvPr id="242" name="Google Shape;242;g217303791f2_1_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9825" y="1211225"/>
            <a:ext cx="5794949" cy="5351625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g217303791f2_1_26"/>
          <p:cNvSpPr txBox="1"/>
          <p:nvPr/>
        </p:nvSpPr>
        <p:spPr>
          <a:xfrm>
            <a:off x="157400" y="1554300"/>
            <a:ext cx="8094600" cy="253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3366"/>
              </a:buClr>
              <a:buSzPts val="1800"/>
              <a:buFont typeface="Lato"/>
              <a:buChar char="●"/>
            </a:pPr>
            <a:r>
              <a:rPr lang="en-US" sz="1800" b="1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Thay đổi giá trị </a:t>
            </a:r>
            <a:br>
              <a:rPr lang="en-US" sz="1800" b="1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n-US" sz="1800" b="1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trường HostName</a:t>
            </a:r>
            <a:br>
              <a:rPr lang="en-US" sz="1800" b="1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n-US" sz="1800" b="1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là command</a:t>
            </a:r>
            <a:endParaRPr sz="1800" b="1">
              <a:solidFill>
                <a:srgbClr val="003366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3366"/>
              </a:buClr>
              <a:buSzPts val="1800"/>
              <a:buFont typeface="Lato"/>
              <a:buChar char="●"/>
            </a:pPr>
            <a:r>
              <a:rPr lang="en-US" sz="1800" b="1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Tạo DHCP packet</a:t>
            </a:r>
            <a:endParaRPr sz="1800" b="1">
              <a:solidFill>
                <a:srgbClr val="003366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3366"/>
              </a:buClr>
              <a:buSzPts val="1800"/>
              <a:buFont typeface="Lato"/>
              <a:buChar char="●"/>
            </a:pPr>
            <a:r>
              <a:rPr lang="en-US" sz="1800" b="1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 Gửi request đến </a:t>
            </a:r>
            <a:br>
              <a:rPr lang="en-US" sz="1800" b="1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n-US" sz="1800" b="1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thiết bị </a:t>
            </a:r>
            <a:endParaRPr sz="1800" b="1">
              <a:solidFill>
                <a:srgbClr val="003366"/>
              </a:solidFill>
              <a:latin typeface="Lato"/>
              <a:ea typeface="Lato"/>
              <a:cs typeface="Lato"/>
              <a:sym typeface="Lato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88914DE3-A9A8-2222-37B4-3EF1DBC3ACC4}"/>
                  </a:ext>
                </a:extLst>
              </p14:cNvPr>
              <p14:cNvContentPartPr/>
              <p14:nvPr/>
            </p14:nvContentPartPr>
            <p14:xfrm>
              <a:off x="4020502" y="2731673"/>
              <a:ext cx="1865160" cy="4975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88914DE3-A9A8-2222-37B4-3EF1DBC3ACC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011862" y="2723033"/>
                <a:ext cx="1882800" cy="51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C7560EA-B4DC-9789-8C34-19F0011E4A9C}"/>
                  </a:ext>
                </a:extLst>
              </p14:cNvPr>
              <p14:cNvContentPartPr/>
              <p14:nvPr/>
            </p14:nvContentPartPr>
            <p14:xfrm>
              <a:off x="7547782" y="2872793"/>
              <a:ext cx="278640" cy="198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C7560EA-B4DC-9789-8C34-19F0011E4A9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539142" y="2863793"/>
                <a:ext cx="296280" cy="3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BA3E6C1B-48F7-DD15-9EAA-DF171BE0AD80}"/>
                  </a:ext>
                </a:extLst>
              </p14:cNvPr>
              <p14:cNvContentPartPr/>
              <p14:nvPr/>
            </p14:nvContentPartPr>
            <p14:xfrm>
              <a:off x="3704062" y="5635433"/>
              <a:ext cx="556920" cy="284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BA3E6C1B-48F7-DD15-9EAA-DF171BE0AD8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695062" y="5626793"/>
                <a:ext cx="574560" cy="460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217303791f2_1_32"/>
          <p:cNvSpPr txBox="1">
            <a:spLocks noGrp="1"/>
          </p:cNvSpPr>
          <p:nvPr>
            <p:ph type="sldNum" idx="12"/>
          </p:nvPr>
        </p:nvSpPr>
        <p:spPr>
          <a:xfrm>
            <a:off x="6867383" y="6492878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  <p:sp>
        <p:nvSpPr>
          <p:cNvPr id="250" name="Google Shape;250;g217303791f2_1_32"/>
          <p:cNvSpPr txBox="1">
            <a:spLocks noGrp="1"/>
          </p:cNvSpPr>
          <p:nvPr>
            <p:ph type="title"/>
          </p:nvPr>
        </p:nvSpPr>
        <p:spPr>
          <a:xfrm>
            <a:off x="254052" y="152393"/>
            <a:ext cx="8635800" cy="4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85762" lvl="0" indent="-38576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alibri"/>
              <a:buAutoNum type="arabicPeriod" startAt="2"/>
            </a:pPr>
            <a:r>
              <a:rPr lang="en-US"/>
              <a:t>Lỗ hổng trên các thiết bị định tuyến</a:t>
            </a:r>
            <a:br>
              <a:rPr lang="en-US"/>
            </a:br>
            <a:endParaRPr/>
          </a:p>
        </p:txBody>
      </p:sp>
      <p:sp>
        <p:nvSpPr>
          <p:cNvPr id="252" name="Google Shape;252;g217303791f2_1_32"/>
          <p:cNvSpPr txBox="1"/>
          <p:nvPr/>
        </p:nvSpPr>
        <p:spPr>
          <a:xfrm>
            <a:off x="254052" y="1083055"/>
            <a:ext cx="80946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3366"/>
              </a:buClr>
              <a:buSzPts val="1800"/>
              <a:buFont typeface="Lato"/>
              <a:buChar char="●"/>
            </a:pPr>
            <a:r>
              <a:rPr lang="en-US" sz="1800" b="1" dirty="0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https://github.com/lanleft/simulate-cisco-RV34X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32F59C-5F5C-AF2D-E00C-F52E793179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26" y="1709000"/>
            <a:ext cx="8889852" cy="2253301"/>
          </a:xfrm>
          <a:prstGeom prst="rect">
            <a:avLst/>
          </a:prstGeom>
          <a:solidFill>
            <a:srgbClr val="002060"/>
          </a:solidFill>
          <a:ln w="38100">
            <a:solidFill>
              <a:schemeClr val="tx1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C6E3265-4BD6-0BD2-5C63-B3590DCE09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086" y="2490923"/>
            <a:ext cx="8889852" cy="2274327"/>
          </a:xfrm>
          <a:prstGeom prst="rect">
            <a:avLst/>
          </a:prstGeom>
          <a:ln w="28575">
            <a:solidFill>
              <a:schemeClr val="tx1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BABFAE9-79DB-2C93-E98B-A1455A7E81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6475" y="4425292"/>
            <a:ext cx="8461075" cy="1739095"/>
          </a:xfrm>
          <a:prstGeom prst="rect">
            <a:avLst/>
          </a:prstGeom>
          <a:ln w="28575">
            <a:solidFill>
              <a:srgbClr val="FF0000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217303791f2_1_38"/>
          <p:cNvSpPr txBox="1">
            <a:spLocks noGrp="1"/>
          </p:cNvSpPr>
          <p:nvPr>
            <p:ph type="sldNum" idx="12"/>
          </p:nvPr>
        </p:nvSpPr>
        <p:spPr>
          <a:xfrm>
            <a:off x="6867383" y="6492878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  <p:sp>
        <p:nvSpPr>
          <p:cNvPr id="259" name="Google Shape;259;g217303791f2_1_38"/>
          <p:cNvSpPr txBox="1">
            <a:spLocks noGrp="1"/>
          </p:cNvSpPr>
          <p:nvPr>
            <p:ph type="title"/>
          </p:nvPr>
        </p:nvSpPr>
        <p:spPr>
          <a:xfrm>
            <a:off x="254052" y="152393"/>
            <a:ext cx="8635800" cy="4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85762" lvl="0" indent="-38576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alibri"/>
              <a:buAutoNum type="arabicPeriod" startAt="2"/>
            </a:pPr>
            <a:r>
              <a:rPr lang="en-US"/>
              <a:t>Lỗ hổng trên các thiết bị định tuyến</a:t>
            </a:r>
            <a:br>
              <a:rPr lang="en-US"/>
            </a:br>
            <a:endParaRPr/>
          </a:p>
        </p:txBody>
      </p:sp>
      <p:pic>
        <p:nvPicPr>
          <p:cNvPr id="260" name="Google Shape;260;g217303791f2_1_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1325" y="1824600"/>
            <a:ext cx="8563450" cy="2228075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</p:pic>
      <p:pic>
        <p:nvPicPr>
          <p:cNvPr id="261" name="Google Shape;261;g217303791f2_1_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3700" y="4247200"/>
            <a:ext cx="6953250" cy="159067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</p:pic>
      <p:sp>
        <p:nvSpPr>
          <p:cNvPr id="262" name="Google Shape;262;g217303791f2_1_38"/>
          <p:cNvSpPr txBox="1"/>
          <p:nvPr/>
        </p:nvSpPr>
        <p:spPr>
          <a:xfrm>
            <a:off x="59025" y="1168375"/>
            <a:ext cx="8865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3366"/>
              </a:buClr>
              <a:buSzPts val="1800"/>
              <a:buFont typeface="Lato"/>
              <a:buChar char="●"/>
            </a:pPr>
            <a:r>
              <a:rPr lang="en-US" sz="1800" b="1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Kiểm tra chưa chuẩn giá trị session_id và command injection trong file upload.cgi</a:t>
            </a:r>
            <a:endParaRPr/>
          </a:p>
        </p:txBody>
      </p:sp>
      <p:pic>
        <p:nvPicPr>
          <p:cNvPr id="263" name="Google Shape;263;g217303791f2_1_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92175" y="1732625"/>
            <a:ext cx="5202999" cy="807092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</p:pic>
      <p:pic>
        <p:nvPicPr>
          <p:cNvPr id="264" name="Google Shape;264;g217303791f2_1_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68975" y="3752637"/>
            <a:ext cx="4305300" cy="600075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787"/>
    </mc:Choice>
    <mc:Fallback xmlns="">
      <p:transition spd="slow" advTm="6787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217303791f2_1_112"/>
          <p:cNvSpPr txBox="1">
            <a:spLocks noGrp="1"/>
          </p:cNvSpPr>
          <p:nvPr>
            <p:ph type="sldNum" idx="12"/>
          </p:nvPr>
        </p:nvSpPr>
        <p:spPr>
          <a:xfrm>
            <a:off x="6867383" y="6492878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  <p:sp>
        <p:nvSpPr>
          <p:cNvPr id="271" name="Google Shape;271;g217303791f2_1_112"/>
          <p:cNvSpPr txBox="1">
            <a:spLocks noGrp="1"/>
          </p:cNvSpPr>
          <p:nvPr>
            <p:ph type="title"/>
          </p:nvPr>
        </p:nvSpPr>
        <p:spPr>
          <a:xfrm>
            <a:off x="254052" y="152393"/>
            <a:ext cx="8635800" cy="4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85762" lvl="0" indent="-38576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alibri"/>
              <a:buAutoNum type="arabicPeriod" startAt="2"/>
            </a:pPr>
            <a:r>
              <a:rPr lang="en-US"/>
              <a:t>Lỗ hổng trên các thiết bị định tuyến</a:t>
            </a:r>
            <a:br>
              <a:rPr lang="en-US"/>
            </a:br>
            <a:endParaRPr/>
          </a:p>
        </p:txBody>
      </p:sp>
      <p:pic>
        <p:nvPicPr>
          <p:cNvPr id="272" name="Google Shape;272;g217303791f2_1_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050" y="1752843"/>
            <a:ext cx="8839200" cy="4569866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g217303791f2_1_112"/>
          <p:cNvSpPr txBox="1"/>
          <p:nvPr/>
        </p:nvSpPr>
        <p:spPr>
          <a:xfrm>
            <a:off x="326025" y="1217025"/>
            <a:ext cx="80946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3366"/>
              </a:buClr>
              <a:buSzPts val="1800"/>
              <a:buFont typeface="Lato"/>
              <a:buChar char="●"/>
            </a:pPr>
            <a:r>
              <a:rPr lang="en-US" sz="1800" b="1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Tấn công:</a:t>
            </a:r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DC1AAFE9-C745-2AE0-FF61-72744EBF049B}"/>
                  </a:ext>
                </a:extLst>
              </p14:cNvPr>
              <p14:cNvContentPartPr/>
              <p14:nvPr/>
            </p14:nvContentPartPr>
            <p14:xfrm>
              <a:off x="304620" y="3390180"/>
              <a:ext cx="3483360" cy="3600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DC1AAFE9-C745-2AE0-FF61-72744EBF049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95620" y="3381540"/>
                <a:ext cx="3501000" cy="37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D00C5B30-A2FB-913A-72A5-AA87E6D628D9}"/>
                  </a:ext>
                </a:extLst>
              </p14:cNvPr>
              <p14:cNvContentPartPr/>
              <p14:nvPr/>
            </p14:nvContentPartPr>
            <p14:xfrm>
              <a:off x="271860" y="5158080"/>
              <a:ext cx="545040" cy="2217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D00C5B30-A2FB-913A-72A5-AA87E6D628D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63220" y="5149440"/>
                <a:ext cx="562680" cy="23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913D95FC-0AC5-0769-C8F8-B29760E0A1DD}"/>
                  </a:ext>
                </a:extLst>
              </p14:cNvPr>
              <p14:cNvContentPartPr/>
              <p14:nvPr/>
            </p14:nvContentPartPr>
            <p14:xfrm>
              <a:off x="4485300" y="4761360"/>
              <a:ext cx="2671920" cy="4168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913D95FC-0AC5-0769-C8F8-B29760E0A1D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476660" y="4752360"/>
                <a:ext cx="2689560" cy="4345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4"/>
          <p:cNvSpPr txBox="1">
            <a:spLocks noGrp="1"/>
          </p:cNvSpPr>
          <p:nvPr>
            <p:ph type="sldNum" idx="12"/>
          </p:nvPr>
        </p:nvSpPr>
        <p:spPr>
          <a:xfrm>
            <a:off x="7086600" y="6572254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18</a:t>
            </a:fld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0" name="Google Shape;280;p14"/>
          <p:cNvSpPr txBox="1"/>
          <p:nvPr/>
        </p:nvSpPr>
        <p:spPr>
          <a:xfrm>
            <a:off x="141200" y="3105750"/>
            <a:ext cx="8307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514350" marR="0" lvl="0" indent="-5143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3366"/>
              </a:buClr>
              <a:buSzPts val="3600"/>
              <a:buFont typeface="Calibri"/>
              <a:buAutoNum type="arabicPeriod" startAt="4"/>
            </a:pPr>
            <a:r>
              <a:rPr lang="en-US" sz="3600" b="1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Lỗ hổng trên thiết bị nhà thông minh</a:t>
            </a:r>
            <a:endParaRPr sz="3600" b="1">
              <a:solidFill>
                <a:srgbClr val="003366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1f715c1c3b6_0_110"/>
          <p:cNvSpPr txBox="1">
            <a:spLocks noGrp="1"/>
          </p:cNvSpPr>
          <p:nvPr>
            <p:ph type="sldNum" idx="12"/>
          </p:nvPr>
        </p:nvSpPr>
        <p:spPr>
          <a:xfrm>
            <a:off x="6867383" y="6492878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  <p:sp>
        <p:nvSpPr>
          <p:cNvPr id="287" name="Google Shape;287;g1f715c1c3b6_0_110"/>
          <p:cNvSpPr txBox="1">
            <a:spLocks noGrp="1"/>
          </p:cNvSpPr>
          <p:nvPr>
            <p:ph type="title"/>
          </p:nvPr>
        </p:nvSpPr>
        <p:spPr>
          <a:xfrm>
            <a:off x="254052" y="141368"/>
            <a:ext cx="8635800" cy="4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85762" lvl="0" indent="-38576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alibri"/>
              <a:buAutoNum type="arabicPeriod" startAt="4"/>
            </a:pPr>
            <a:r>
              <a:rPr lang="en-US" dirty="0" err="1"/>
              <a:t>Lỗ</a:t>
            </a:r>
            <a:r>
              <a:rPr lang="en-US" dirty="0"/>
              <a:t> </a:t>
            </a:r>
            <a:r>
              <a:rPr lang="en-US" dirty="0" err="1"/>
              <a:t>hổng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nhà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</a:t>
            </a:r>
            <a:r>
              <a:rPr lang="en-US" dirty="0" err="1"/>
              <a:t>minh</a:t>
            </a:r>
            <a:endParaRPr dirty="0"/>
          </a:p>
        </p:txBody>
      </p:sp>
      <p:pic>
        <p:nvPicPr>
          <p:cNvPr id="288" name="Google Shape;288;g1f715c1c3b6_0_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9050" y="2234401"/>
            <a:ext cx="4831850" cy="3993623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g1f715c1c3b6_0_110"/>
          <p:cNvSpPr txBox="1"/>
          <p:nvPr/>
        </p:nvSpPr>
        <p:spPr>
          <a:xfrm>
            <a:off x="277675" y="1175138"/>
            <a:ext cx="8094600" cy="1015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3366"/>
              </a:buClr>
              <a:buSzPts val="1800"/>
              <a:buFont typeface="Lato"/>
              <a:buChar char="●"/>
            </a:pPr>
            <a:r>
              <a:rPr lang="en-US" sz="1800" b="1" dirty="0" err="1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Thiết</a:t>
            </a:r>
            <a:r>
              <a:rPr lang="en-US" sz="1800" b="1" dirty="0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800" b="1" dirty="0" err="1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bị</a:t>
            </a:r>
            <a:r>
              <a:rPr lang="en-US" sz="1800" b="1" dirty="0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 Google </a:t>
            </a:r>
            <a:r>
              <a:rPr lang="en-US" sz="1800" b="1" dirty="0" err="1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Nesthub</a:t>
            </a:r>
            <a:r>
              <a:rPr lang="en-US" sz="1800" b="1" dirty="0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 (2nd gen)</a:t>
            </a:r>
            <a:endParaRPr sz="1800" b="1" dirty="0">
              <a:solidFill>
                <a:srgbClr val="003366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3366"/>
              </a:buClr>
              <a:buSzPts val="1800"/>
              <a:buFont typeface="Lato"/>
              <a:buChar char="●"/>
            </a:pPr>
            <a:r>
              <a:rPr lang="en-US" sz="1800" b="1" dirty="0" err="1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Hỗ</a:t>
            </a:r>
            <a:r>
              <a:rPr lang="en-US" sz="1800" b="1" dirty="0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800" b="1" dirty="0" err="1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trợ</a:t>
            </a:r>
            <a:r>
              <a:rPr lang="en-US" sz="1800" b="1" dirty="0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800" b="1" dirty="0" err="1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điều</a:t>
            </a:r>
            <a:r>
              <a:rPr lang="en-US" sz="1800" b="1" dirty="0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800" b="1" dirty="0" err="1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khiển</a:t>
            </a:r>
            <a:r>
              <a:rPr lang="en-US" sz="1800" b="1" dirty="0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800" b="1" dirty="0" err="1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các</a:t>
            </a:r>
            <a:r>
              <a:rPr lang="en-US" sz="1800" b="1" dirty="0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800" b="1" dirty="0" err="1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thiết</a:t>
            </a:r>
            <a:r>
              <a:rPr lang="en-US" sz="1800" b="1" dirty="0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800" b="1" dirty="0" err="1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bị</a:t>
            </a:r>
            <a:r>
              <a:rPr lang="en-US" sz="1800" b="1" dirty="0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800" b="1" dirty="0" err="1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nhà</a:t>
            </a:r>
            <a:r>
              <a:rPr lang="en-US" sz="1800" b="1" dirty="0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800" b="1" dirty="0" err="1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thông</a:t>
            </a:r>
            <a:r>
              <a:rPr lang="en-US" sz="1800" b="1" dirty="0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800" b="1" dirty="0" err="1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minh</a:t>
            </a:r>
            <a:r>
              <a:rPr lang="en-US" sz="1800" b="1" dirty="0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endParaRPr sz="1800" b="1" dirty="0">
              <a:solidFill>
                <a:srgbClr val="003366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2" descr="Tex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3012" y="317042"/>
            <a:ext cx="2576374" cy="936215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"/>
          <p:cNvSpPr txBox="1"/>
          <p:nvPr/>
        </p:nvSpPr>
        <p:spPr>
          <a:xfrm>
            <a:off x="2810258" y="2144145"/>
            <a:ext cx="5422456" cy="9713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600"/>
              <a:buFont typeface="Lato"/>
              <a:buNone/>
            </a:pPr>
            <a:r>
              <a:rPr lang="en-US" sz="36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rPr>
              <a:t>ĐỒ ÁN TỐT NGHIỆP</a:t>
            </a:r>
            <a:endParaRPr/>
          </a:p>
        </p:txBody>
      </p:sp>
      <p:sp>
        <p:nvSpPr>
          <p:cNvPr id="178" name="Google Shape;178;p2"/>
          <p:cNvSpPr txBox="1"/>
          <p:nvPr/>
        </p:nvSpPr>
        <p:spPr>
          <a:xfrm>
            <a:off x="1522851" y="2876378"/>
            <a:ext cx="6543900" cy="131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3366"/>
              </a:buClr>
              <a:buSzPts val="2400"/>
              <a:buFont typeface="Lato"/>
              <a:buNone/>
            </a:pPr>
            <a:r>
              <a:rPr lang="en-US" sz="2400" b="1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Nghiên cứu và khai thác một số lỗ hổng bảo mật trên các thiết bị IoT</a:t>
            </a:r>
            <a:endParaRPr sz="2400" b="1" i="0" u="none" strike="noStrike" cap="none">
              <a:solidFill>
                <a:srgbClr val="003366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9" name="Google Shape;179;p2"/>
          <p:cNvSpPr txBox="1"/>
          <p:nvPr/>
        </p:nvSpPr>
        <p:spPr>
          <a:xfrm>
            <a:off x="413012" y="3833861"/>
            <a:ext cx="4300664" cy="1316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3366"/>
              </a:buClr>
              <a:buSzPts val="1400"/>
              <a:buFont typeface="Lato"/>
              <a:buNone/>
            </a:pPr>
            <a:r>
              <a:rPr lang="en-US" sz="1400" b="1" i="0" u="none" strike="noStrike" cap="none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Họ và tên: </a:t>
            </a:r>
            <a:r>
              <a:rPr lang="en-US" b="1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Vũ Thị Lan</a:t>
            </a:r>
            <a:endParaRPr sz="1400" b="1" i="0" u="none" strike="noStrike" cap="none">
              <a:solidFill>
                <a:srgbClr val="003366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3366"/>
              </a:buClr>
              <a:buSzPts val="1400"/>
              <a:buFont typeface="Lato"/>
              <a:buNone/>
            </a:pPr>
            <a:r>
              <a:rPr lang="en-US" sz="1400" b="1" i="0" u="none" strike="noStrike" cap="none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Mã số sinh viên: 20183</a:t>
            </a:r>
            <a:r>
              <a:rPr lang="en-US" b="1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781</a:t>
            </a:r>
            <a:endParaRPr/>
          </a:p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3366"/>
              </a:buClr>
              <a:buSzPts val="1400"/>
              <a:buFont typeface="Lato"/>
              <a:buNone/>
            </a:pPr>
            <a:r>
              <a:rPr lang="en-US" sz="1400" b="1" i="0" u="none" strike="noStrike" cap="none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Giảng viên hướng dẫn: PGS.TS. </a:t>
            </a:r>
            <a:r>
              <a:rPr lang="en-US" b="1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Trần Quang Đức</a:t>
            </a:r>
            <a:endParaRPr sz="1400" b="1" i="0" u="none" strike="noStrike" cap="none">
              <a:solidFill>
                <a:srgbClr val="003366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217303791f2_1_44"/>
          <p:cNvSpPr txBox="1">
            <a:spLocks noGrp="1"/>
          </p:cNvSpPr>
          <p:nvPr>
            <p:ph type="sldNum" idx="12"/>
          </p:nvPr>
        </p:nvSpPr>
        <p:spPr>
          <a:xfrm>
            <a:off x="6867383" y="6492878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  <p:sp>
        <p:nvSpPr>
          <p:cNvPr id="309" name="Google Shape;309;g217303791f2_1_44"/>
          <p:cNvSpPr txBox="1">
            <a:spLocks noGrp="1"/>
          </p:cNvSpPr>
          <p:nvPr>
            <p:ph type="title"/>
          </p:nvPr>
        </p:nvSpPr>
        <p:spPr>
          <a:xfrm>
            <a:off x="254052" y="141368"/>
            <a:ext cx="8635800" cy="4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</a:pPr>
            <a:r>
              <a:rPr lang="en-US" dirty="0"/>
              <a:t>4. </a:t>
            </a:r>
            <a:r>
              <a:rPr lang="en-US" dirty="0" err="1"/>
              <a:t>Lỗ</a:t>
            </a:r>
            <a:r>
              <a:rPr lang="en-US" dirty="0"/>
              <a:t> </a:t>
            </a:r>
            <a:r>
              <a:rPr lang="en-US" dirty="0" err="1"/>
              <a:t>hổng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nhà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</a:t>
            </a:r>
            <a:r>
              <a:rPr lang="en-US" dirty="0" err="1"/>
              <a:t>minh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C68EED6-686E-C1DE-A3D7-E1A2446489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850" y="1206500"/>
            <a:ext cx="3838575" cy="51181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43A8C4F-FAAE-683E-0B4A-A1E9439779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8200" y="1154032"/>
            <a:ext cx="4171950" cy="55626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217303791f2_1_50"/>
          <p:cNvSpPr txBox="1">
            <a:spLocks noGrp="1"/>
          </p:cNvSpPr>
          <p:nvPr>
            <p:ph type="sldNum" idx="12"/>
          </p:nvPr>
        </p:nvSpPr>
        <p:spPr>
          <a:xfrm>
            <a:off x="6867383" y="6492878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  <p:sp>
        <p:nvSpPr>
          <p:cNvPr id="296" name="Google Shape;296;g217303791f2_1_50"/>
          <p:cNvSpPr txBox="1">
            <a:spLocks noGrp="1"/>
          </p:cNvSpPr>
          <p:nvPr>
            <p:ph type="title"/>
          </p:nvPr>
        </p:nvSpPr>
        <p:spPr>
          <a:xfrm>
            <a:off x="254052" y="141368"/>
            <a:ext cx="8635800" cy="4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85762" lvl="0" indent="-38576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alibri"/>
              <a:buAutoNum type="arabicPeriod" startAt="4"/>
            </a:pPr>
            <a:r>
              <a:rPr lang="en-US"/>
              <a:t>Lỗ hổng trên thiết bị nhà thông minh</a:t>
            </a:r>
            <a:endParaRPr/>
          </a:p>
        </p:txBody>
      </p:sp>
      <p:pic>
        <p:nvPicPr>
          <p:cNvPr id="297" name="Google Shape;297;g217303791f2_1_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9400" y="2706325"/>
            <a:ext cx="4305300" cy="2861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g217303791f2_1_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39250" y="2073926"/>
            <a:ext cx="3283439" cy="3588599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g217303791f2_1_50"/>
          <p:cNvSpPr txBox="1"/>
          <p:nvPr/>
        </p:nvSpPr>
        <p:spPr>
          <a:xfrm>
            <a:off x="3150750" y="2158575"/>
            <a:ext cx="6026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g217303791f2_1_50"/>
          <p:cNvSpPr txBox="1"/>
          <p:nvPr/>
        </p:nvSpPr>
        <p:spPr>
          <a:xfrm>
            <a:off x="1155175" y="1919675"/>
            <a:ext cx="42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" name="Google Shape;301;g217303791f2_1_50"/>
          <p:cNvSpPr txBox="1"/>
          <p:nvPr/>
        </p:nvSpPr>
        <p:spPr>
          <a:xfrm>
            <a:off x="4825900" y="3789275"/>
            <a:ext cx="449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=&gt;</a:t>
            </a:r>
            <a:endParaRPr/>
          </a:p>
        </p:txBody>
      </p:sp>
      <p:sp>
        <p:nvSpPr>
          <p:cNvPr id="302" name="Google Shape;302;g217303791f2_1_50"/>
          <p:cNvSpPr txBox="1"/>
          <p:nvPr/>
        </p:nvSpPr>
        <p:spPr>
          <a:xfrm>
            <a:off x="354150" y="1399700"/>
            <a:ext cx="8094600" cy="8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3366"/>
              </a:buClr>
              <a:buSzPts val="1800"/>
              <a:buFont typeface="Lato"/>
              <a:buChar char="●"/>
            </a:pPr>
            <a:r>
              <a:rPr lang="en-US" sz="1800" b="1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Bóc tách thiết bị</a:t>
            </a:r>
            <a:endParaRPr sz="1800" b="1">
              <a:solidFill>
                <a:srgbClr val="003366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3366"/>
              </a:buClr>
              <a:buSzPts val="1800"/>
              <a:buFont typeface="Lato"/>
              <a:buChar char="●"/>
            </a:pPr>
            <a:r>
              <a:rPr lang="en-US" sz="1800" b="1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Tìm thấy các chân UART (vô cùng hữu ích)</a:t>
            </a:r>
            <a:endParaRPr sz="1800" b="1">
              <a:solidFill>
                <a:srgbClr val="003366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217303791f2_1_44"/>
          <p:cNvSpPr txBox="1">
            <a:spLocks noGrp="1"/>
          </p:cNvSpPr>
          <p:nvPr>
            <p:ph type="sldNum" idx="12"/>
          </p:nvPr>
        </p:nvSpPr>
        <p:spPr>
          <a:xfrm>
            <a:off x="6867383" y="6492878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  <p:sp>
        <p:nvSpPr>
          <p:cNvPr id="309" name="Google Shape;309;g217303791f2_1_44"/>
          <p:cNvSpPr txBox="1">
            <a:spLocks noGrp="1"/>
          </p:cNvSpPr>
          <p:nvPr>
            <p:ph type="title"/>
          </p:nvPr>
        </p:nvSpPr>
        <p:spPr>
          <a:xfrm>
            <a:off x="254052" y="141368"/>
            <a:ext cx="8635800" cy="4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85762" lvl="0" indent="-38576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alibri"/>
              <a:buAutoNum type="arabicPeriod" startAt="4"/>
            </a:pPr>
            <a:r>
              <a:rPr lang="en-US"/>
              <a:t>Lỗ hổng trên thiết bị nhà thông minh</a:t>
            </a:r>
            <a:endParaRPr/>
          </a:p>
        </p:txBody>
      </p:sp>
      <p:pic>
        <p:nvPicPr>
          <p:cNvPr id="310" name="Google Shape;310;g217303791f2_1_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4800" y="3498475"/>
            <a:ext cx="7398726" cy="1765875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g217303791f2_1_44"/>
          <p:cNvSpPr txBox="1"/>
          <p:nvPr/>
        </p:nvSpPr>
        <p:spPr>
          <a:xfrm>
            <a:off x="254050" y="1357550"/>
            <a:ext cx="8094600" cy="17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3366"/>
              </a:buClr>
              <a:buSzPts val="1800"/>
              <a:buFont typeface="Lato"/>
              <a:buChar char="●"/>
            </a:pPr>
            <a:r>
              <a:rPr lang="en-US" sz="1800" b="1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Bootloader là thành phần khởi động của hệ thống thiết bị</a:t>
            </a:r>
            <a:endParaRPr sz="1800" b="1">
              <a:solidFill>
                <a:srgbClr val="003366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3366"/>
              </a:buClr>
              <a:buSzPts val="1800"/>
              <a:buFont typeface="Lato"/>
              <a:buChar char="●"/>
            </a:pPr>
            <a:r>
              <a:rPr lang="en-US" sz="1800" b="1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Thiết bị sử dụng U-Boot phiên bản:</a:t>
            </a:r>
            <a:br>
              <a:rPr lang="en-US" sz="1800" b="1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n-US" sz="1800" b="1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 U-Boot 2019.01-g5ae07a9d46-dirty (May 21 2021 - 20:54:17 )</a:t>
            </a:r>
            <a:endParaRPr sz="1800" b="1">
              <a:solidFill>
                <a:srgbClr val="003366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3366"/>
              </a:buClr>
              <a:buSzPts val="1800"/>
              <a:buFont typeface="Lato"/>
              <a:buChar char="●"/>
            </a:pPr>
            <a:r>
              <a:rPr lang="en-US" sz="1800" b="1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Lỗ hổng Stack buffer overflow trong hàm part_test_dos</a:t>
            </a:r>
            <a:endParaRPr sz="1800" b="1">
              <a:solidFill>
                <a:srgbClr val="003366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217303791f2_1_68"/>
          <p:cNvSpPr txBox="1">
            <a:spLocks noGrp="1"/>
          </p:cNvSpPr>
          <p:nvPr>
            <p:ph type="sldNum" idx="12"/>
          </p:nvPr>
        </p:nvSpPr>
        <p:spPr>
          <a:xfrm>
            <a:off x="6867383" y="6492878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  <p:sp>
        <p:nvSpPr>
          <p:cNvPr id="318" name="Google Shape;318;g217303791f2_1_68"/>
          <p:cNvSpPr txBox="1">
            <a:spLocks noGrp="1"/>
          </p:cNvSpPr>
          <p:nvPr>
            <p:ph type="title"/>
          </p:nvPr>
        </p:nvSpPr>
        <p:spPr>
          <a:xfrm>
            <a:off x="254052" y="141368"/>
            <a:ext cx="8635800" cy="4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85762" lvl="0" indent="-38576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alibri"/>
              <a:buAutoNum type="arabicPeriod" startAt="4"/>
            </a:pPr>
            <a:r>
              <a:rPr lang="en-US"/>
              <a:t>Lỗ hổng trên thiết bị nhà thông minh</a:t>
            </a:r>
            <a:endParaRPr/>
          </a:p>
        </p:txBody>
      </p:sp>
      <p:pic>
        <p:nvPicPr>
          <p:cNvPr id="319" name="Google Shape;319;g217303791f2_1_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8575" y="2003600"/>
            <a:ext cx="5317149" cy="4671950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g217303791f2_1_68"/>
          <p:cNvSpPr txBox="1"/>
          <p:nvPr/>
        </p:nvSpPr>
        <p:spPr>
          <a:xfrm>
            <a:off x="524700" y="1343525"/>
            <a:ext cx="80946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3366"/>
              </a:buClr>
              <a:buSzPts val="1800"/>
              <a:buFont typeface="Lato"/>
              <a:buChar char="●"/>
            </a:pPr>
            <a:r>
              <a:rPr lang="en-US" sz="1800" b="1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 Crash log: giá trị của 30 thanh ghi và 2 thanh ghi elr, lr</a:t>
            </a:r>
            <a:endParaRPr sz="1800" b="1">
              <a:solidFill>
                <a:srgbClr val="003366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17303791f2_1_56"/>
          <p:cNvSpPr txBox="1">
            <a:spLocks noGrp="1"/>
          </p:cNvSpPr>
          <p:nvPr>
            <p:ph type="sldNum" idx="12"/>
          </p:nvPr>
        </p:nvSpPr>
        <p:spPr>
          <a:xfrm>
            <a:off x="6867383" y="6492878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  <p:sp>
        <p:nvSpPr>
          <p:cNvPr id="327" name="Google Shape;327;g217303791f2_1_56"/>
          <p:cNvSpPr txBox="1">
            <a:spLocks noGrp="1"/>
          </p:cNvSpPr>
          <p:nvPr>
            <p:ph type="title"/>
          </p:nvPr>
        </p:nvSpPr>
        <p:spPr>
          <a:xfrm>
            <a:off x="254052" y="141368"/>
            <a:ext cx="8635800" cy="4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85762" lvl="0" indent="-38576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alibri"/>
              <a:buAutoNum type="arabicPeriod" startAt="4"/>
            </a:pPr>
            <a:r>
              <a:rPr lang="en-US"/>
              <a:t>Lỗ hổng trên thiết bị nhà thông minh</a:t>
            </a:r>
            <a:endParaRPr/>
          </a:p>
        </p:txBody>
      </p:sp>
      <p:sp>
        <p:nvSpPr>
          <p:cNvPr id="329" name="Google Shape;329;g217303791f2_1_56"/>
          <p:cNvSpPr txBox="1"/>
          <p:nvPr/>
        </p:nvSpPr>
        <p:spPr>
          <a:xfrm>
            <a:off x="2574550" y="1118650"/>
            <a:ext cx="1433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236434A-2989-5FDF-8CE3-A71B1AA9E80C}"/>
              </a:ext>
            </a:extLst>
          </p:cNvPr>
          <p:cNvSpPr/>
          <p:nvPr/>
        </p:nvSpPr>
        <p:spPr>
          <a:xfrm>
            <a:off x="254052" y="1287083"/>
            <a:ext cx="1433400" cy="5883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Control RIP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6227C91-DBCE-E7CE-A130-5129EB10F151}"/>
              </a:ext>
            </a:extLst>
          </p:cNvPr>
          <p:cNvSpPr/>
          <p:nvPr/>
        </p:nvSpPr>
        <p:spPr>
          <a:xfrm>
            <a:off x="2245622" y="1266139"/>
            <a:ext cx="1627622" cy="5883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Dump bootloader binary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B129B15-28E9-6CE0-72ED-F6B8C3047B89}"/>
              </a:ext>
            </a:extLst>
          </p:cNvPr>
          <p:cNvSpPr/>
          <p:nvPr/>
        </p:nvSpPr>
        <p:spPr>
          <a:xfrm>
            <a:off x="4674893" y="1266139"/>
            <a:ext cx="1433400" cy="5883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Run command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6B838BD-2B3E-2E22-9A0C-96799CC4A317}"/>
              </a:ext>
            </a:extLst>
          </p:cNvPr>
          <p:cNvSpPr/>
          <p:nvPr/>
        </p:nvSpPr>
        <p:spPr>
          <a:xfrm>
            <a:off x="6864905" y="1281668"/>
            <a:ext cx="1433400" cy="5883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Run custom bootloader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8B321427-345D-1BAD-5B64-5CCD88C1BAA2}"/>
              </a:ext>
            </a:extLst>
          </p:cNvPr>
          <p:cNvSpPr/>
          <p:nvPr/>
        </p:nvSpPr>
        <p:spPr>
          <a:xfrm>
            <a:off x="1746664" y="1518850"/>
            <a:ext cx="413943" cy="1140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BA953A9E-71AA-E8FA-E4D8-2AD3EC802533}"/>
              </a:ext>
            </a:extLst>
          </p:cNvPr>
          <p:cNvSpPr/>
          <p:nvPr/>
        </p:nvSpPr>
        <p:spPr>
          <a:xfrm>
            <a:off x="4049467" y="1503321"/>
            <a:ext cx="413943" cy="1140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4281AB8E-11CA-00EB-4A85-15AD6760790D}"/>
              </a:ext>
            </a:extLst>
          </p:cNvPr>
          <p:cNvSpPr/>
          <p:nvPr/>
        </p:nvSpPr>
        <p:spPr>
          <a:xfrm>
            <a:off x="6239479" y="1503321"/>
            <a:ext cx="413943" cy="1140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E52DA8E-8303-279C-1C6D-BE4581BCC6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262" y="2574138"/>
            <a:ext cx="7735380" cy="2800741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1f715c1c3b6_0_126"/>
          <p:cNvSpPr txBox="1">
            <a:spLocks noGrp="1"/>
          </p:cNvSpPr>
          <p:nvPr>
            <p:ph type="sldNum" idx="12"/>
          </p:nvPr>
        </p:nvSpPr>
        <p:spPr>
          <a:xfrm>
            <a:off x="6867383" y="6492878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  <p:sp>
        <p:nvSpPr>
          <p:cNvPr id="346" name="Google Shape;346;g1f715c1c3b6_0_126"/>
          <p:cNvSpPr txBox="1">
            <a:spLocks noGrp="1"/>
          </p:cNvSpPr>
          <p:nvPr>
            <p:ph type="title"/>
          </p:nvPr>
        </p:nvSpPr>
        <p:spPr>
          <a:xfrm>
            <a:off x="254052" y="141368"/>
            <a:ext cx="8635800" cy="4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85762" lvl="0" indent="-38576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alibri"/>
              <a:buAutoNum type="arabicPeriod" startAt="4"/>
            </a:pPr>
            <a:r>
              <a:rPr lang="en-US"/>
              <a:t>Lỗ hổng trên thiết bị nhà thông minh</a:t>
            </a:r>
            <a:endParaRPr/>
          </a:p>
        </p:txBody>
      </p:sp>
      <p:pic>
        <p:nvPicPr>
          <p:cNvPr id="2" name="Google Shape;330;g217303791f2_1_56">
            <a:extLst>
              <a:ext uri="{FF2B5EF4-FFF2-40B4-BE49-F238E27FC236}">
                <a16:creationId xmlns:a16="http://schemas.microsoft.com/office/drawing/2014/main" id="{5E6A7A61-1F2A-943C-22E4-D59B70D9E83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4896" y="1593884"/>
            <a:ext cx="6172845" cy="46296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217303791f2_1_83"/>
          <p:cNvSpPr txBox="1">
            <a:spLocks noGrp="1"/>
          </p:cNvSpPr>
          <p:nvPr>
            <p:ph type="sldNum" idx="12"/>
          </p:nvPr>
        </p:nvSpPr>
        <p:spPr>
          <a:xfrm>
            <a:off x="6867383" y="6492878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  <p:sp>
        <p:nvSpPr>
          <p:cNvPr id="337" name="Google Shape;337;g217303791f2_1_83"/>
          <p:cNvSpPr txBox="1">
            <a:spLocks noGrp="1"/>
          </p:cNvSpPr>
          <p:nvPr>
            <p:ph type="title"/>
          </p:nvPr>
        </p:nvSpPr>
        <p:spPr>
          <a:xfrm>
            <a:off x="254052" y="141368"/>
            <a:ext cx="8635800" cy="4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85762" lvl="0" indent="-38576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alibri"/>
              <a:buAutoNum type="arabicPeriod" startAt="4"/>
            </a:pPr>
            <a:r>
              <a:rPr lang="en-US"/>
              <a:t>Lỗ hổng trên thiết bị nhà thông minh</a:t>
            </a:r>
            <a:endParaRPr/>
          </a:p>
        </p:txBody>
      </p:sp>
      <p:pic>
        <p:nvPicPr>
          <p:cNvPr id="338" name="Google Shape;338;g217303791f2_1_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5028" y="3661138"/>
            <a:ext cx="6677025" cy="120967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</p:pic>
      <p:sp>
        <p:nvSpPr>
          <p:cNvPr id="339" name="Google Shape;339;g217303791f2_1_83"/>
          <p:cNvSpPr txBox="1"/>
          <p:nvPr/>
        </p:nvSpPr>
        <p:spPr>
          <a:xfrm>
            <a:off x="652213" y="1540250"/>
            <a:ext cx="8094600" cy="18466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3366"/>
              </a:buClr>
              <a:buSzPts val="1800"/>
              <a:buFont typeface="Lato"/>
              <a:buChar char="●"/>
            </a:pPr>
            <a:r>
              <a:rPr lang="en-US" sz="1800" b="1" dirty="0" err="1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Tìm</a:t>
            </a:r>
            <a:r>
              <a:rPr lang="en-US" sz="1800" b="1" dirty="0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800" b="1" dirty="0" err="1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cách</a:t>
            </a:r>
            <a:r>
              <a:rPr lang="en-US" sz="1800" b="1" dirty="0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800" b="1" dirty="0" err="1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khai</a:t>
            </a:r>
            <a:r>
              <a:rPr lang="en-US" sz="1800" b="1" dirty="0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800" b="1" dirty="0" err="1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thác</a:t>
            </a:r>
            <a:r>
              <a:rPr lang="en-US" sz="1800" b="1" dirty="0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800" b="1" dirty="0" err="1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hệ</a:t>
            </a:r>
            <a:r>
              <a:rPr lang="en-US" sz="1800" b="1" dirty="0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800" b="1" dirty="0" err="1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điều</a:t>
            </a:r>
            <a:r>
              <a:rPr lang="en-US" sz="1800" b="1" dirty="0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800" b="1" dirty="0" err="1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hành</a:t>
            </a:r>
            <a:r>
              <a:rPr lang="en-US" sz="1800" b="1" dirty="0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 ban </a:t>
            </a:r>
            <a:r>
              <a:rPr lang="en-US" sz="1800" b="1" dirty="0" err="1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đầu</a:t>
            </a:r>
            <a:r>
              <a:rPr lang="en-US" sz="1800" b="1" dirty="0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800" b="1" dirty="0" err="1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của</a:t>
            </a:r>
            <a:r>
              <a:rPr lang="en-US" sz="1800" b="1" dirty="0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800" b="1" dirty="0" err="1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thiết</a:t>
            </a:r>
            <a:r>
              <a:rPr lang="en-US" sz="1800" b="1" dirty="0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800" b="1" dirty="0" err="1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bị</a:t>
            </a:r>
            <a:endParaRPr sz="1800" b="1" dirty="0">
              <a:solidFill>
                <a:srgbClr val="003366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3366"/>
              </a:buClr>
              <a:buSzPts val="1800"/>
              <a:buFont typeface="Lato"/>
              <a:buChar char="●"/>
            </a:pPr>
            <a:r>
              <a:rPr lang="en-US" sz="1800" b="1" dirty="0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Bootloader </a:t>
            </a:r>
            <a:r>
              <a:rPr lang="en-US" sz="1800" b="1" dirty="0" err="1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của</a:t>
            </a:r>
            <a:r>
              <a:rPr lang="en-US" sz="1800" b="1" dirty="0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800" b="1" dirty="0" err="1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thiết</a:t>
            </a:r>
            <a:r>
              <a:rPr lang="en-US" sz="1800" b="1" dirty="0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800" b="1" dirty="0" err="1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bị</a:t>
            </a:r>
            <a:r>
              <a:rPr lang="en-US" sz="1800" b="1" dirty="0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800" b="1" dirty="0" err="1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được</a:t>
            </a:r>
            <a:r>
              <a:rPr lang="en-US" sz="1800" b="1" dirty="0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 decrypt </a:t>
            </a:r>
            <a:r>
              <a:rPr lang="en-US" sz="1800" b="1" dirty="0" err="1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và</a:t>
            </a:r>
            <a:r>
              <a:rPr lang="en-US" sz="1800" b="1" dirty="0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 load </a:t>
            </a:r>
            <a:r>
              <a:rPr lang="en-US" sz="1800" b="1" dirty="0" err="1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sau</a:t>
            </a:r>
            <a:r>
              <a:rPr lang="en-US" sz="1800" b="1" dirty="0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 U-Boot</a:t>
            </a:r>
            <a:endParaRPr sz="1800" b="1" dirty="0">
              <a:solidFill>
                <a:srgbClr val="003366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3366"/>
              </a:buClr>
              <a:buSzPts val="1800"/>
              <a:buFont typeface="Lato"/>
              <a:buChar char="●"/>
            </a:pPr>
            <a:r>
              <a:rPr lang="en-US" sz="1800" b="1" dirty="0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Firmware </a:t>
            </a:r>
            <a:r>
              <a:rPr lang="en-US" sz="1800" b="1" dirty="0" err="1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của</a:t>
            </a:r>
            <a:r>
              <a:rPr lang="en-US" sz="1800" b="1" dirty="0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800" b="1" dirty="0" err="1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thiết</a:t>
            </a:r>
            <a:r>
              <a:rPr lang="en-US" sz="1800" b="1" dirty="0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800" b="1" dirty="0" err="1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bị</a:t>
            </a:r>
            <a:r>
              <a:rPr lang="en-US" sz="1800" b="1" dirty="0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800" b="1" dirty="0" err="1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được</a:t>
            </a:r>
            <a:r>
              <a:rPr lang="en-US" sz="1800" b="1" dirty="0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800" b="1" dirty="0" err="1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đặt</a:t>
            </a:r>
            <a:r>
              <a:rPr lang="en-US" sz="1800" b="1" dirty="0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800" b="1" dirty="0" err="1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trong</a:t>
            </a:r>
            <a:r>
              <a:rPr lang="en-US" sz="1800" b="1" dirty="0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800" b="1" dirty="0" err="1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môi</a:t>
            </a:r>
            <a:r>
              <a:rPr lang="en-US" sz="1800" b="1" dirty="0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800" b="1" dirty="0" err="1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trường</a:t>
            </a:r>
            <a:r>
              <a:rPr lang="en-US" sz="1800" b="1" dirty="0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800" b="1" dirty="0" err="1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TrustZone</a:t>
            </a:r>
            <a:br>
              <a:rPr lang="en-US" sz="1800" b="1" dirty="0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n-US" sz="1800" b="1" dirty="0" err="1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và</a:t>
            </a:r>
            <a:r>
              <a:rPr lang="en-US" sz="1800" b="1" dirty="0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800" b="1" dirty="0" err="1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được</a:t>
            </a:r>
            <a:r>
              <a:rPr lang="en-US" sz="1800" b="1" dirty="0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800" b="1" dirty="0" err="1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xác</a:t>
            </a:r>
            <a:r>
              <a:rPr lang="en-US" sz="1800" b="1" dirty="0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800" b="1" dirty="0" err="1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thực</a:t>
            </a:r>
            <a:r>
              <a:rPr lang="en-US" sz="1800" b="1" dirty="0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800" b="1" dirty="0" err="1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bằng</a:t>
            </a:r>
            <a:r>
              <a:rPr lang="en-US" sz="1800" b="1" dirty="0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800" b="1" dirty="0" err="1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dmsetup</a:t>
            </a:r>
            <a:endParaRPr sz="1800" b="1" dirty="0">
              <a:solidFill>
                <a:srgbClr val="003366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24"/>
          <p:cNvSpPr txBox="1">
            <a:spLocks noGrp="1"/>
          </p:cNvSpPr>
          <p:nvPr>
            <p:ph type="sldNum" idx="12"/>
          </p:nvPr>
        </p:nvSpPr>
        <p:spPr>
          <a:xfrm>
            <a:off x="7086600" y="6572254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27</a:t>
            </a:fld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3" name="Google Shape;363;p24"/>
          <p:cNvSpPr txBox="1"/>
          <p:nvPr/>
        </p:nvSpPr>
        <p:spPr>
          <a:xfrm>
            <a:off x="1546974" y="2938139"/>
            <a:ext cx="47007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4.		Kết luận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25"/>
          <p:cNvSpPr txBox="1">
            <a:spLocks noGrp="1"/>
          </p:cNvSpPr>
          <p:nvPr>
            <p:ph type="sldNum" idx="12"/>
          </p:nvPr>
        </p:nvSpPr>
        <p:spPr>
          <a:xfrm>
            <a:off x="6867383" y="6492878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  <p:sp>
        <p:nvSpPr>
          <p:cNvPr id="370" name="Google Shape;370;p25"/>
          <p:cNvSpPr txBox="1">
            <a:spLocks noGrp="1"/>
          </p:cNvSpPr>
          <p:nvPr>
            <p:ph type="title"/>
          </p:nvPr>
        </p:nvSpPr>
        <p:spPr>
          <a:xfrm>
            <a:off x="254052" y="112543"/>
            <a:ext cx="8635896" cy="436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4.	</a:t>
            </a:r>
            <a:r>
              <a:rPr lang="en-US">
                <a:latin typeface="Lato"/>
                <a:ea typeface="Lato"/>
                <a:cs typeface="Lato"/>
                <a:sym typeface="Lato"/>
              </a:rPr>
              <a:t>Kết luận</a:t>
            </a:r>
            <a:endParaRPr/>
          </a:p>
        </p:txBody>
      </p:sp>
      <p:sp>
        <p:nvSpPr>
          <p:cNvPr id="371" name="Google Shape;371;p25"/>
          <p:cNvSpPr txBox="1"/>
          <p:nvPr/>
        </p:nvSpPr>
        <p:spPr>
          <a:xfrm>
            <a:off x="492177" y="1076687"/>
            <a:ext cx="7871586" cy="491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3366"/>
              </a:buClr>
              <a:buSzPts val="1800"/>
              <a:buFont typeface="Lato"/>
              <a:buNone/>
            </a:pPr>
            <a:r>
              <a:rPr lang="en-US" sz="1800" b="1" dirty="0" err="1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Tổng</a:t>
            </a:r>
            <a:r>
              <a:rPr lang="en-US" sz="1800" b="1" dirty="0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800" b="1" dirty="0" err="1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kết</a:t>
            </a:r>
            <a:r>
              <a:rPr lang="en-US" sz="1800" b="1" dirty="0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800" b="1" dirty="0" err="1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kết</a:t>
            </a:r>
            <a:r>
              <a:rPr lang="en-US" sz="1800" b="1" dirty="0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800" b="1" dirty="0" err="1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quả</a:t>
            </a:r>
            <a:endParaRPr lang="en-US" sz="1800" b="1" dirty="0">
              <a:solidFill>
                <a:srgbClr val="003366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3366"/>
              </a:buClr>
              <a:buSzPts val="1800"/>
              <a:buFont typeface="Lato"/>
              <a:buNone/>
            </a:pPr>
            <a:r>
              <a:rPr lang="en-US" sz="1800" b="1" dirty="0" err="1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Hướng</a:t>
            </a:r>
            <a:r>
              <a:rPr lang="en-US" sz="1800" b="1" dirty="0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800" b="1" dirty="0" err="1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phát</a:t>
            </a:r>
            <a:r>
              <a:rPr lang="en-US" sz="1800" b="1" dirty="0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800" b="1" dirty="0" err="1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triển</a:t>
            </a:r>
            <a:r>
              <a:rPr lang="en-US" sz="1800" b="1" dirty="0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800" b="1" dirty="0" err="1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trong</a:t>
            </a:r>
            <a:r>
              <a:rPr lang="en-US" sz="1800" b="1" dirty="0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800" b="1" dirty="0" err="1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tương</a:t>
            </a:r>
            <a:r>
              <a:rPr lang="en-US" sz="1800" b="1" dirty="0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800" b="1" dirty="0" err="1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lai</a:t>
            </a:r>
            <a:endParaRPr sz="1800" b="1" dirty="0">
              <a:solidFill>
                <a:srgbClr val="003366"/>
              </a:solidFill>
              <a:latin typeface="Lato"/>
              <a:ea typeface="Lato"/>
              <a:cs typeface="Lato"/>
              <a:sym typeface="Lato"/>
            </a:endParaRPr>
          </a:p>
          <a:p>
            <a:pPr marL="728345" marR="0" lvl="1" indent="-379094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"/>
              <a:buFont typeface="Calibri"/>
              <a:buNone/>
            </a:pPr>
            <a:endParaRPr sz="100" b="1" i="0" u="none" strike="noStrike" cap="none" dirty="0">
              <a:solidFill>
                <a:srgbClr val="003366"/>
              </a:solidFill>
              <a:latin typeface="Lato"/>
              <a:ea typeface="Lato"/>
              <a:cs typeface="Lato"/>
              <a:sym typeface="Lato"/>
            </a:endParaRPr>
          </a:p>
          <a:p>
            <a:pPr marL="728345" marR="0" lvl="1" indent="-379094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"/>
              <a:buFont typeface="Calibri"/>
              <a:buNone/>
            </a:pPr>
            <a:endParaRPr sz="100" b="1" i="0" u="none" strike="noStrike" cap="none" dirty="0">
              <a:solidFill>
                <a:srgbClr val="003366"/>
              </a:solidFill>
              <a:latin typeface="Lato"/>
              <a:ea typeface="Lato"/>
              <a:cs typeface="Lato"/>
              <a:sym typeface="Lato"/>
            </a:endParaRPr>
          </a:p>
          <a:p>
            <a:pPr marL="728345" marR="0" lvl="1" indent="-379094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"/>
              <a:buFont typeface="Calibri"/>
              <a:buNone/>
            </a:pPr>
            <a:endParaRPr sz="100" b="1" i="0" u="none" strike="noStrike" cap="none" dirty="0">
              <a:solidFill>
                <a:srgbClr val="003366"/>
              </a:solidFill>
              <a:latin typeface="Lato"/>
              <a:ea typeface="Lato"/>
              <a:cs typeface="Lato"/>
              <a:sym typeface="Lato"/>
            </a:endParaRPr>
          </a:p>
          <a:p>
            <a:pPr marL="728345" marR="0" lvl="1" indent="-379094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"/>
              <a:buFont typeface="Arial"/>
              <a:buNone/>
            </a:pPr>
            <a:endParaRPr sz="100" b="1" i="0" u="none" strike="noStrike" cap="none" dirty="0">
              <a:solidFill>
                <a:srgbClr val="003366"/>
              </a:solidFill>
              <a:latin typeface="Lato"/>
              <a:ea typeface="Lato"/>
              <a:cs typeface="Lato"/>
              <a:sym typeface="Lato"/>
            </a:endParaRPr>
          </a:p>
          <a:p>
            <a:pPr marL="728345" marR="0" lvl="1" indent="-379094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"/>
              <a:buFont typeface="Arial"/>
              <a:buNone/>
            </a:pPr>
            <a:endParaRPr sz="100" b="1" i="0" u="none" strike="noStrike" cap="none" dirty="0">
              <a:solidFill>
                <a:srgbClr val="003366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72" name="Google Shape;372;p25"/>
          <p:cNvSpPr txBox="1"/>
          <p:nvPr/>
        </p:nvSpPr>
        <p:spPr>
          <a:xfrm>
            <a:off x="636150" y="2006793"/>
            <a:ext cx="7871700" cy="10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3366"/>
              </a:buClr>
              <a:buSzPts val="1800"/>
              <a:buFont typeface="Arial "/>
              <a:buChar char="•"/>
            </a:pPr>
            <a:r>
              <a:rPr lang="en-US" sz="1800" b="1" dirty="0" err="1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Tạo</a:t>
            </a:r>
            <a:r>
              <a:rPr lang="en-US" sz="1800" b="1" dirty="0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800" b="1" dirty="0" err="1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ra</a:t>
            </a:r>
            <a:r>
              <a:rPr lang="en-US" sz="1800" b="1" dirty="0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800" b="1" dirty="0" err="1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một</a:t>
            </a:r>
            <a:r>
              <a:rPr lang="en-US" sz="1800" b="1" dirty="0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800" b="1" dirty="0" err="1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công</a:t>
            </a:r>
            <a:r>
              <a:rPr lang="en-US" sz="1800" b="1" dirty="0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800" b="1" dirty="0" err="1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cụ</a:t>
            </a:r>
            <a:r>
              <a:rPr lang="en-US" sz="1800" b="1" dirty="0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800" b="1" dirty="0" err="1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tự</a:t>
            </a:r>
            <a:r>
              <a:rPr lang="en-US" sz="1800" b="1" dirty="0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800" b="1" dirty="0" err="1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động</a:t>
            </a:r>
            <a:r>
              <a:rPr lang="en-US" sz="1800" b="1" dirty="0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800" b="1" dirty="0" err="1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hóa</a:t>
            </a:r>
            <a:r>
              <a:rPr lang="en-US" sz="1800" b="1" dirty="0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800" b="1" dirty="0" err="1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quá</a:t>
            </a:r>
            <a:r>
              <a:rPr lang="en-US" sz="1800" b="1" dirty="0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800" b="1" dirty="0" err="1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trình</a:t>
            </a:r>
            <a:r>
              <a:rPr lang="en-US" sz="1800" b="1" dirty="0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800" b="1" dirty="0" err="1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tìm</a:t>
            </a:r>
            <a:r>
              <a:rPr lang="en-US" sz="1800" b="1" dirty="0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800" b="1" dirty="0" err="1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lỗ</a:t>
            </a:r>
            <a:r>
              <a:rPr lang="en-US" sz="1800" b="1" dirty="0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800" b="1" dirty="0" err="1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hổng</a:t>
            </a:r>
            <a:r>
              <a:rPr lang="en-US" sz="1800" b="1" dirty="0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800" b="1" dirty="0" err="1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theo</a:t>
            </a:r>
            <a:r>
              <a:rPr lang="en-US" sz="1800" b="1" dirty="0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800" b="1" dirty="0" err="1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mô</a:t>
            </a:r>
            <a:r>
              <a:rPr lang="en-US" sz="1800" b="1" dirty="0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800" b="1" dirty="0" err="1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hình</a:t>
            </a:r>
            <a:r>
              <a:rPr lang="en-US" sz="1800" b="1" dirty="0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800" b="1" dirty="0" err="1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sau</a:t>
            </a:r>
            <a:r>
              <a:rPr lang="en-US" sz="1800" b="1" dirty="0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: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14313" marR="0" lvl="0" indent="-128588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 "/>
              <a:buNone/>
            </a:pPr>
            <a:endParaRPr sz="135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3" name="Google Shape;37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8825" y="2393966"/>
            <a:ext cx="5445811" cy="386316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924358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26"/>
          <p:cNvSpPr txBox="1"/>
          <p:nvPr/>
        </p:nvSpPr>
        <p:spPr>
          <a:xfrm>
            <a:off x="3908940" y="2713960"/>
            <a:ext cx="4728241" cy="1421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600"/>
              <a:buFont typeface="Lato"/>
              <a:buNone/>
            </a:pPr>
            <a:r>
              <a:rPr lang="en-US" sz="3600" b="1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rPr>
              <a:t>Cảm ơn thầy cô và các bạn đã lắng nghe!</a:t>
            </a:r>
            <a:endParaRPr sz="3600" b="1">
              <a:solidFill>
                <a:srgbClr val="C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79" name="Google Shape;379;p26"/>
          <p:cNvSpPr txBox="1">
            <a:spLocks noGrp="1"/>
          </p:cNvSpPr>
          <p:nvPr>
            <p:ph type="sldNum" idx="12"/>
          </p:nvPr>
        </p:nvSpPr>
        <p:spPr>
          <a:xfrm>
            <a:off x="6867383" y="657213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"/>
          <p:cNvSpPr txBox="1">
            <a:spLocks noGrp="1"/>
          </p:cNvSpPr>
          <p:nvPr>
            <p:ph type="sldNum" idx="12"/>
          </p:nvPr>
        </p:nvSpPr>
        <p:spPr>
          <a:xfrm>
            <a:off x="6867383" y="657213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  <p:sp>
        <p:nvSpPr>
          <p:cNvPr id="185" name="Google Shape;185;p3"/>
          <p:cNvSpPr txBox="1">
            <a:spLocks noGrp="1"/>
          </p:cNvSpPr>
          <p:nvPr>
            <p:ph type="title"/>
          </p:nvPr>
        </p:nvSpPr>
        <p:spPr>
          <a:xfrm>
            <a:off x="235077" y="78617"/>
            <a:ext cx="8673846" cy="451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ato"/>
              <a:buNone/>
            </a:pPr>
            <a:r>
              <a:rPr lang="en-US"/>
              <a:t>Mục lục</a:t>
            </a:r>
            <a:endParaRPr/>
          </a:p>
        </p:txBody>
      </p:sp>
      <p:sp>
        <p:nvSpPr>
          <p:cNvPr id="186" name="Google Shape;186;p3"/>
          <p:cNvSpPr txBox="1">
            <a:spLocks noGrp="1"/>
          </p:cNvSpPr>
          <p:nvPr>
            <p:ph type="body" idx="1"/>
          </p:nvPr>
        </p:nvSpPr>
        <p:spPr>
          <a:xfrm>
            <a:off x="654399" y="899324"/>
            <a:ext cx="8674100" cy="5303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14350" marR="0" lvl="0" indent="-5143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3366"/>
              </a:buClr>
              <a:buSzPts val="2400"/>
              <a:buFont typeface="Calibri"/>
              <a:buAutoNum type="arabicPeriod"/>
            </a:pPr>
            <a:r>
              <a:rPr lang="en-US" sz="2400" b="1" dirty="0">
                <a:solidFill>
                  <a:srgbClr val="003366"/>
                </a:solidFill>
              </a:rPr>
              <a:t>IoT </a:t>
            </a:r>
            <a:r>
              <a:rPr lang="en-US" sz="2400" b="1" dirty="0" err="1">
                <a:solidFill>
                  <a:srgbClr val="003366"/>
                </a:solidFill>
              </a:rPr>
              <a:t>ngày</a:t>
            </a:r>
            <a:r>
              <a:rPr lang="en-US" sz="2400" b="1" dirty="0">
                <a:solidFill>
                  <a:srgbClr val="003366"/>
                </a:solidFill>
              </a:rPr>
              <a:t> nay </a:t>
            </a:r>
            <a:r>
              <a:rPr lang="en-US" sz="2400" b="1" dirty="0" err="1">
                <a:solidFill>
                  <a:srgbClr val="003366"/>
                </a:solidFill>
              </a:rPr>
              <a:t>và</a:t>
            </a:r>
            <a:r>
              <a:rPr lang="en-US" sz="2400" b="1" dirty="0">
                <a:solidFill>
                  <a:srgbClr val="003366"/>
                </a:solidFill>
              </a:rPr>
              <a:t> </a:t>
            </a:r>
            <a:r>
              <a:rPr lang="en-US" sz="2400" b="1" dirty="0" err="1">
                <a:solidFill>
                  <a:srgbClr val="003366"/>
                </a:solidFill>
              </a:rPr>
              <a:t>các</a:t>
            </a:r>
            <a:r>
              <a:rPr lang="en-US" sz="2400" b="1" dirty="0">
                <a:solidFill>
                  <a:srgbClr val="003366"/>
                </a:solidFill>
              </a:rPr>
              <a:t> </a:t>
            </a:r>
            <a:r>
              <a:rPr lang="en-US" sz="2400" b="1" dirty="0" err="1">
                <a:solidFill>
                  <a:srgbClr val="003366"/>
                </a:solidFill>
              </a:rPr>
              <a:t>công</a:t>
            </a:r>
            <a:r>
              <a:rPr lang="en-US" sz="2400" b="1" dirty="0">
                <a:solidFill>
                  <a:srgbClr val="003366"/>
                </a:solidFill>
              </a:rPr>
              <a:t> </a:t>
            </a:r>
            <a:r>
              <a:rPr lang="en-US" sz="2400" b="1" dirty="0" err="1">
                <a:solidFill>
                  <a:srgbClr val="003366"/>
                </a:solidFill>
              </a:rPr>
              <a:t>nghệ</a:t>
            </a:r>
            <a:r>
              <a:rPr lang="en-US" sz="2400" b="1" dirty="0">
                <a:solidFill>
                  <a:srgbClr val="003366"/>
                </a:solidFill>
              </a:rPr>
              <a:t> </a:t>
            </a:r>
            <a:r>
              <a:rPr lang="en-US" sz="2400" b="1" dirty="0" err="1">
                <a:solidFill>
                  <a:srgbClr val="003366"/>
                </a:solidFill>
              </a:rPr>
              <a:t>sử</a:t>
            </a:r>
            <a:r>
              <a:rPr lang="en-US" sz="2400" b="1" dirty="0">
                <a:solidFill>
                  <a:srgbClr val="003366"/>
                </a:solidFill>
              </a:rPr>
              <a:t> </a:t>
            </a:r>
            <a:r>
              <a:rPr lang="en-US" sz="2400" b="1" dirty="0" err="1">
                <a:solidFill>
                  <a:srgbClr val="003366"/>
                </a:solidFill>
              </a:rPr>
              <a:t>dụng</a:t>
            </a:r>
            <a:endParaRPr sz="2400" b="1" i="0" u="none" strike="noStrike" cap="none" dirty="0">
              <a:solidFill>
                <a:srgbClr val="003366"/>
              </a:solidFill>
              <a:latin typeface="Lato"/>
              <a:ea typeface="Lato"/>
              <a:cs typeface="Lato"/>
              <a:sym typeface="Lato"/>
            </a:endParaRPr>
          </a:p>
          <a:p>
            <a:pPr marL="514350" marR="0" lvl="0" indent="-5143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3366"/>
              </a:buClr>
              <a:buSzPts val="2400"/>
              <a:buFont typeface="Calibri"/>
              <a:buAutoNum type="arabicPeriod"/>
            </a:pPr>
            <a:r>
              <a:rPr lang="en-US" sz="2400" b="1" dirty="0" err="1">
                <a:solidFill>
                  <a:srgbClr val="003366"/>
                </a:solidFill>
              </a:rPr>
              <a:t>Lỗ</a:t>
            </a:r>
            <a:r>
              <a:rPr lang="en-US" sz="2400" b="1" dirty="0">
                <a:solidFill>
                  <a:srgbClr val="003366"/>
                </a:solidFill>
              </a:rPr>
              <a:t> </a:t>
            </a:r>
            <a:r>
              <a:rPr lang="en-US" sz="2400" b="1" dirty="0" err="1">
                <a:solidFill>
                  <a:srgbClr val="003366"/>
                </a:solidFill>
              </a:rPr>
              <a:t>hổng</a:t>
            </a:r>
            <a:r>
              <a:rPr lang="en-US" sz="2400" b="1" dirty="0">
                <a:solidFill>
                  <a:srgbClr val="003366"/>
                </a:solidFill>
              </a:rPr>
              <a:t> </a:t>
            </a:r>
            <a:r>
              <a:rPr lang="en-US" sz="2400" b="1" dirty="0" err="1">
                <a:solidFill>
                  <a:srgbClr val="003366"/>
                </a:solidFill>
              </a:rPr>
              <a:t>trên</a:t>
            </a:r>
            <a:r>
              <a:rPr lang="en-US" sz="2400" b="1" dirty="0">
                <a:solidFill>
                  <a:srgbClr val="003366"/>
                </a:solidFill>
              </a:rPr>
              <a:t> </a:t>
            </a:r>
            <a:r>
              <a:rPr lang="en-US" sz="2400" b="1" dirty="0" err="1">
                <a:solidFill>
                  <a:srgbClr val="003366"/>
                </a:solidFill>
              </a:rPr>
              <a:t>các</a:t>
            </a:r>
            <a:r>
              <a:rPr lang="en-US" sz="2400" b="1" dirty="0">
                <a:solidFill>
                  <a:srgbClr val="003366"/>
                </a:solidFill>
              </a:rPr>
              <a:t> </a:t>
            </a:r>
            <a:r>
              <a:rPr lang="en-US" sz="2400" b="1" dirty="0" err="1">
                <a:solidFill>
                  <a:srgbClr val="003366"/>
                </a:solidFill>
              </a:rPr>
              <a:t>thiết</a:t>
            </a:r>
            <a:r>
              <a:rPr lang="en-US" sz="2400" b="1" dirty="0">
                <a:solidFill>
                  <a:srgbClr val="003366"/>
                </a:solidFill>
              </a:rPr>
              <a:t> </a:t>
            </a:r>
            <a:r>
              <a:rPr lang="en-US" sz="2400" b="1" dirty="0" err="1">
                <a:solidFill>
                  <a:srgbClr val="003366"/>
                </a:solidFill>
              </a:rPr>
              <a:t>bị</a:t>
            </a:r>
            <a:r>
              <a:rPr lang="en-US" sz="2400" b="1" dirty="0">
                <a:solidFill>
                  <a:srgbClr val="003366"/>
                </a:solidFill>
              </a:rPr>
              <a:t> </a:t>
            </a:r>
            <a:r>
              <a:rPr lang="en-US" sz="2400" b="1" dirty="0" err="1">
                <a:solidFill>
                  <a:srgbClr val="003366"/>
                </a:solidFill>
              </a:rPr>
              <a:t>định</a:t>
            </a:r>
            <a:r>
              <a:rPr lang="en-US" sz="2400" b="1" dirty="0">
                <a:solidFill>
                  <a:srgbClr val="003366"/>
                </a:solidFill>
              </a:rPr>
              <a:t> </a:t>
            </a:r>
            <a:r>
              <a:rPr lang="en-US" sz="2400" b="1" dirty="0" err="1">
                <a:solidFill>
                  <a:srgbClr val="003366"/>
                </a:solidFill>
              </a:rPr>
              <a:t>tuyến</a:t>
            </a:r>
            <a:endParaRPr sz="2400" b="1" i="0" u="none" strike="noStrike" cap="none" dirty="0">
              <a:solidFill>
                <a:srgbClr val="003366"/>
              </a:solidFill>
              <a:latin typeface="Lato"/>
              <a:ea typeface="Lato"/>
              <a:cs typeface="Lato"/>
              <a:sym typeface="Lato"/>
            </a:endParaRPr>
          </a:p>
          <a:p>
            <a:pPr marL="514350" marR="0" lvl="0" indent="-5143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3366"/>
              </a:buClr>
              <a:buSzPts val="2400"/>
              <a:buFont typeface="Calibri"/>
              <a:buAutoNum type="arabicPeriod"/>
            </a:pPr>
            <a:r>
              <a:rPr lang="en-US" sz="2400" b="1" dirty="0" err="1">
                <a:solidFill>
                  <a:srgbClr val="003366"/>
                </a:solidFill>
              </a:rPr>
              <a:t>Lỗ</a:t>
            </a:r>
            <a:r>
              <a:rPr lang="en-US" sz="2400" b="1" dirty="0">
                <a:solidFill>
                  <a:srgbClr val="003366"/>
                </a:solidFill>
              </a:rPr>
              <a:t> </a:t>
            </a:r>
            <a:r>
              <a:rPr lang="en-US" sz="2400" b="1" dirty="0" err="1">
                <a:solidFill>
                  <a:srgbClr val="003366"/>
                </a:solidFill>
              </a:rPr>
              <a:t>hổng</a:t>
            </a:r>
            <a:r>
              <a:rPr lang="en-US" sz="2400" b="1" dirty="0">
                <a:solidFill>
                  <a:srgbClr val="003366"/>
                </a:solidFill>
              </a:rPr>
              <a:t> </a:t>
            </a:r>
            <a:r>
              <a:rPr lang="en-US" sz="2400" b="1" dirty="0" err="1">
                <a:solidFill>
                  <a:srgbClr val="003366"/>
                </a:solidFill>
              </a:rPr>
              <a:t>trên</a:t>
            </a:r>
            <a:r>
              <a:rPr lang="en-US" sz="2400" b="1" dirty="0">
                <a:solidFill>
                  <a:srgbClr val="003366"/>
                </a:solidFill>
              </a:rPr>
              <a:t> </a:t>
            </a:r>
            <a:r>
              <a:rPr lang="en-US" sz="2400" b="1" dirty="0" err="1">
                <a:solidFill>
                  <a:srgbClr val="003366"/>
                </a:solidFill>
              </a:rPr>
              <a:t>thiết</a:t>
            </a:r>
            <a:r>
              <a:rPr lang="en-US" sz="2400" b="1" dirty="0">
                <a:solidFill>
                  <a:srgbClr val="003366"/>
                </a:solidFill>
              </a:rPr>
              <a:t> </a:t>
            </a:r>
            <a:r>
              <a:rPr lang="en-US" sz="2400" b="1" dirty="0" err="1">
                <a:solidFill>
                  <a:srgbClr val="003366"/>
                </a:solidFill>
              </a:rPr>
              <a:t>bị</a:t>
            </a:r>
            <a:r>
              <a:rPr lang="en-US" sz="2400" b="1" dirty="0">
                <a:solidFill>
                  <a:srgbClr val="003366"/>
                </a:solidFill>
              </a:rPr>
              <a:t> </a:t>
            </a:r>
            <a:r>
              <a:rPr lang="en-US" sz="2400" b="1" dirty="0" err="1">
                <a:solidFill>
                  <a:srgbClr val="003366"/>
                </a:solidFill>
              </a:rPr>
              <a:t>nhà</a:t>
            </a:r>
            <a:r>
              <a:rPr lang="en-US" sz="2400" b="1" dirty="0">
                <a:solidFill>
                  <a:srgbClr val="003366"/>
                </a:solidFill>
              </a:rPr>
              <a:t> </a:t>
            </a:r>
            <a:r>
              <a:rPr lang="en-US" sz="2400" b="1" dirty="0" err="1">
                <a:solidFill>
                  <a:srgbClr val="003366"/>
                </a:solidFill>
              </a:rPr>
              <a:t>thông</a:t>
            </a:r>
            <a:r>
              <a:rPr lang="en-US" sz="2400" b="1" dirty="0">
                <a:solidFill>
                  <a:srgbClr val="003366"/>
                </a:solidFill>
              </a:rPr>
              <a:t> </a:t>
            </a:r>
            <a:r>
              <a:rPr lang="en-US" sz="2400" b="1" dirty="0" err="1">
                <a:solidFill>
                  <a:srgbClr val="003366"/>
                </a:solidFill>
              </a:rPr>
              <a:t>minh</a:t>
            </a:r>
            <a:endParaRPr sz="2400" b="1" i="0" u="none" strike="noStrike" cap="none" dirty="0">
              <a:solidFill>
                <a:srgbClr val="003366"/>
              </a:solidFill>
              <a:latin typeface="Lato"/>
              <a:ea typeface="Lato"/>
              <a:cs typeface="Lato"/>
              <a:sym typeface="Lato"/>
            </a:endParaRPr>
          </a:p>
          <a:p>
            <a:pPr marL="514350" marR="0" lvl="0" indent="-5143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3366"/>
              </a:buClr>
              <a:buSzPts val="2400"/>
              <a:buFont typeface="Calibri"/>
              <a:buAutoNum type="arabicPeriod"/>
            </a:pPr>
            <a:r>
              <a:rPr lang="en-US" sz="2400" b="1" dirty="0" err="1">
                <a:solidFill>
                  <a:srgbClr val="003366"/>
                </a:solidFill>
              </a:rPr>
              <a:t>Kết</a:t>
            </a:r>
            <a:r>
              <a:rPr lang="en-US" sz="2400" b="1" dirty="0">
                <a:solidFill>
                  <a:srgbClr val="003366"/>
                </a:solidFill>
              </a:rPr>
              <a:t> </a:t>
            </a:r>
            <a:r>
              <a:rPr lang="en-US" sz="2400" b="1" dirty="0" err="1">
                <a:solidFill>
                  <a:srgbClr val="003366"/>
                </a:solidFill>
              </a:rPr>
              <a:t>luận</a:t>
            </a:r>
            <a:endParaRPr sz="2400" b="1" i="0" u="none" strike="noStrike" cap="none" dirty="0">
              <a:solidFill>
                <a:srgbClr val="003366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4"/>
          <p:cNvSpPr txBox="1">
            <a:spLocks noGrp="1"/>
          </p:cNvSpPr>
          <p:nvPr>
            <p:ph type="sldNum" idx="12"/>
          </p:nvPr>
        </p:nvSpPr>
        <p:spPr>
          <a:xfrm>
            <a:off x="7086600" y="6572254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p4"/>
          <p:cNvSpPr txBox="1"/>
          <p:nvPr/>
        </p:nvSpPr>
        <p:spPr>
          <a:xfrm>
            <a:off x="167951" y="2938139"/>
            <a:ext cx="7940351" cy="1754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514350" marR="0" lvl="0" indent="-5143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3366"/>
              </a:buClr>
              <a:buSzPts val="3600"/>
              <a:buFont typeface="Calibri"/>
              <a:buAutoNum type="arabicPeriod"/>
            </a:pPr>
            <a:r>
              <a:rPr lang="en-US" sz="3600" b="1" dirty="0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IoT </a:t>
            </a:r>
            <a:r>
              <a:rPr lang="en-US" sz="3600" b="1" dirty="0" err="1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ngày</a:t>
            </a:r>
            <a:r>
              <a:rPr lang="en-US" sz="3600" b="1" dirty="0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 nay </a:t>
            </a:r>
            <a:r>
              <a:rPr lang="en-US" sz="3600" b="1" dirty="0" err="1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và</a:t>
            </a:r>
            <a:r>
              <a:rPr lang="en-US" sz="3600" b="1" dirty="0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3600" b="1" dirty="0" err="1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các</a:t>
            </a:r>
            <a:r>
              <a:rPr lang="en-US" sz="3600" b="1" dirty="0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3600" b="1" dirty="0" err="1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công</a:t>
            </a:r>
            <a:r>
              <a:rPr lang="en-US" sz="3600" b="1" dirty="0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3600" b="1" dirty="0" err="1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nghệ</a:t>
            </a:r>
            <a:br>
              <a:rPr lang="en-US" sz="3600" b="1" dirty="0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n-US" sz="3600" b="1" dirty="0" err="1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sử</a:t>
            </a:r>
            <a:r>
              <a:rPr lang="en-US" sz="3600" b="1" dirty="0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3600" b="1" dirty="0" err="1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dụng</a:t>
            </a:r>
            <a:endParaRPr sz="3600" b="1" dirty="0">
              <a:solidFill>
                <a:srgbClr val="003366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6867383" y="657213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sp>
        <p:nvSpPr>
          <p:cNvPr id="199" name="Google Shape;199;p5"/>
          <p:cNvSpPr txBox="1">
            <a:spLocks noGrp="1"/>
          </p:cNvSpPr>
          <p:nvPr>
            <p:ph type="title"/>
          </p:nvPr>
        </p:nvSpPr>
        <p:spPr>
          <a:xfrm>
            <a:off x="234950" y="79375"/>
            <a:ext cx="8674100" cy="450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14350" lvl="0" indent="-5143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AutoNum type="arabicPeriod"/>
            </a:pPr>
            <a:r>
              <a:rPr lang="en-US" dirty="0"/>
              <a:t>IoT </a:t>
            </a:r>
            <a:r>
              <a:rPr lang="en-US" dirty="0" err="1"/>
              <a:t>ngày</a:t>
            </a:r>
            <a:r>
              <a:rPr lang="en-US" dirty="0"/>
              <a:t> nay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nghệ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endParaRPr dirty="0"/>
          </a:p>
        </p:txBody>
      </p:sp>
      <p:pic>
        <p:nvPicPr>
          <p:cNvPr id="200" name="Google Shape;200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736900"/>
            <a:ext cx="8839200" cy="441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5"/>
          <p:cNvSpPr txBox="1"/>
          <p:nvPr/>
        </p:nvSpPr>
        <p:spPr>
          <a:xfrm>
            <a:off x="201300" y="859688"/>
            <a:ext cx="8741400" cy="8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514350" lvl="0" indent="-5143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3366"/>
              </a:buClr>
              <a:buSzPts val="1800"/>
              <a:buChar char="•"/>
            </a:pPr>
            <a:r>
              <a:rPr lang="en-US" sz="1800" b="1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Theo thống kê của hãng Cisco thì đến năm 2023 cả thế giới sẽ có khoảng 5,3 tỉ thiết bị kết nối Internet.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6"/>
          <p:cNvSpPr txBox="1">
            <a:spLocks noGrp="1"/>
          </p:cNvSpPr>
          <p:nvPr>
            <p:ph type="sldNum" idx="12"/>
          </p:nvPr>
        </p:nvSpPr>
        <p:spPr>
          <a:xfrm>
            <a:off x="6867383" y="657213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sp>
        <p:nvSpPr>
          <p:cNvPr id="207" name="Google Shape;207;p6"/>
          <p:cNvSpPr txBox="1">
            <a:spLocks noGrp="1"/>
          </p:cNvSpPr>
          <p:nvPr>
            <p:ph type="title"/>
          </p:nvPr>
        </p:nvSpPr>
        <p:spPr>
          <a:xfrm>
            <a:off x="234950" y="79375"/>
            <a:ext cx="8674100" cy="450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14350" lvl="0" indent="-5143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AutoNum type="arabicPeriod"/>
            </a:pPr>
            <a:r>
              <a:rPr lang="en-US" dirty="0"/>
              <a:t>IoT </a:t>
            </a:r>
            <a:r>
              <a:rPr lang="en-US" dirty="0" err="1"/>
              <a:t>ngày</a:t>
            </a:r>
            <a:r>
              <a:rPr lang="en-US" dirty="0"/>
              <a:t> nay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nghệ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endParaRPr dirty="0"/>
          </a:p>
        </p:txBody>
      </p:sp>
      <p:pic>
        <p:nvPicPr>
          <p:cNvPr id="208" name="Google Shape;208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2350" y="2740050"/>
            <a:ext cx="5715000" cy="3352800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6"/>
          <p:cNvSpPr txBox="1"/>
          <p:nvPr/>
        </p:nvSpPr>
        <p:spPr>
          <a:xfrm>
            <a:off x="461150" y="906738"/>
            <a:ext cx="7697400" cy="21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3366"/>
              </a:buClr>
              <a:buSzPts val="1800"/>
              <a:buFont typeface="Lato"/>
              <a:buChar char="●"/>
            </a:pPr>
            <a:r>
              <a:rPr lang="en-US" sz="1800" b="1" dirty="0" err="1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Nguy</a:t>
            </a:r>
            <a:r>
              <a:rPr lang="en-US" sz="1800" b="1" dirty="0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800" b="1" dirty="0" err="1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cơ</a:t>
            </a:r>
            <a:r>
              <a:rPr lang="en-US" sz="1800" b="1" dirty="0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800" b="1" dirty="0" err="1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bị</a:t>
            </a:r>
            <a:r>
              <a:rPr lang="en-US" sz="1800" b="1" dirty="0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800" b="1" dirty="0" err="1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tấn</a:t>
            </a:r>
            <a:r>
              <a:rPr lang="en-US" sz="1800" b="1" dirty="0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800" b="1" dirty="0" err="1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công</a:t>
            </a:r>
            <a:r>
              <a:rPr lang="en-US" sz="1800" b="1" dirty="0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800" b="1" dirty="0" err="1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ngày</a:t>
            </a:r>
            <a:r>
              <a:rPr lang="en-US" sz="1800" b="1" dirty="0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800" b="1" dirty="0" err="1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càng</a:t>
            </a:r>
            <a:r>
              <a:rPr lang="en-US" sz="1800" b="1" dirty="0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800" b="1" dirty="0" err="1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cao</a:t>
            </a:r>
            <a:endParaRPr sz="1800" b="1" dirty="0">
              <a:solidFill>
                <a:srgbClr val="003366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3366"/>
              </a:buClr>
              <a:buSzPts val="1800"/>
              <a:buFont typeface="Lato"/>
              <a:buChar char="●"/>
            </a:pPr>
            <a:r>
              <a:rPr lang="en-US" sz="1800" b="1" dirty="0" err="1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Có</a:t>
            </a:r>
            <a:r>
              <a:rPr lang="en-US" sz="1800" b="1" dirty="0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800" b="1" dirty="0" err="1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thể</a:t>
            </a:r>
            <a:r>
              <a:rPr lang="en-US" sz="1800" b="1" dirty="0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800" b="1" dirty="0" err="1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là</a:t>
            </a:r>
            <a:r>
              <a:rPr lang="en-US" sz="1800" b="1" dirty="0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800" b="1" dirty="0" err="1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mục</a:t>
            </a:r>
            <a:r>
              <a:rPr lang="en-US" sz="1800" b="1" dirty="0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800" b="1" dirty="0" err="1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tiêu</a:t>
            </a:r>
            <a:r>
              <a:rPr lang="en-US" sz="1800" b="1" dirty="0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800" b="1" dirty="0" err="1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cho</a:t>
            </a:r>
            <a:r>
              <a:rPr lang="en-US" sz="1800" b="1" dirty="0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800" b="1" dirty="0" err="1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những</a:t>
            </a:r>
            <a:r>
              <a:rPr lang="en-US" sz="1800" b="1" dirty="0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800" b="1" dirty="0" err="1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cuộc</a:t>
            </a:r>
            <a:r>
              <a:rPr lang="en-US" sz="1800" b="1" dirty="0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800" b="1" dirty="0" err="1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tấn</a:t>
            </a:r>
            <a:r>
              <a:rPr lang="en-US" sz="1800" b="1" dirty="0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800" b="1" dirty="0" err="1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công</a:t>
            </a:r>
            <a:r>
              <a:rPr lang="en-US" sz="1800" b="1" dirty="0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800" b="1" dirty="0" err="1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quy</a:t>
            </a:r>
            <a:r>
              <a:rPr lang="en-US" sz="1800" b="1" dirty="0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800" b="1" dirty="0" err="1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mô</a:t>
            </a:r>
            <a:r>
              <a:rPr lang="en-US" sz="1800" b="1" dirty="0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800" b="1" dirty="0" err="1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lớn</a:t>
            </a:r>
            <a:r>
              <a:rPr lang="en-US" sz="1800" b="1" dirty="0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800" b="1" dirty="0" err="1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hơn</a:t>
            </a:r>
            <a:endParaRPr sz="1800" b="1" dirty="0">
              <a:solidFill>
                <a:srgbClr val="003366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3366"/>
              </a:buClr>
              <a:buSzPts val="1800"/>
              <a:buFont typeface="Lato"/>
              <a:buChar char="●"/>
            </a:pPr>
            <a:r>
              <a:rPr lang="en-US" sz="1800" b="1" dirty="0" err="1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Tìm</a:t>
            </a:r>
            <a:r>
              <a:rPr lang="en-US" sz="1800" b="1" dirty="0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800" b="1" dirty="0" err="1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kiếm</a:t>
            </a:r>
            <a:r>
              <a:rPr lang="en-US" sz="1800" b="1" dirty="0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800" b="1" dirty="0" err="1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các</a:t>
            </a:r>
            <a:r>
              <a:rPr lang="en-US" sz="1800" b="1" dirty="0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800" b="1" dirty="0" err="1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lỗ</a:t>
            </a:r>
            <a:r>
              <a:rPr lang="en-US" sz="1800" b="1" dirty="0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800" b="1" dirty="0" err="1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hổng</a:t>
            </a:r>
            <a:r>
              <a:rPr lang="en-US" sz="1800" b="1" dirty="0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800" b="1" dirty="0" err="1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bảo</a:t>
            </a:r>
            <a:r>
              <a:rPr lang="en-US" sz="1800" b="1" dirty="0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800" b="1" dirty="0" err="1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mật</a:t>
            </a:r>
            <a:r>
              <a:rPr lang="en-US" sz="1800" b="1" dirty="0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800" b="1" dirty="0" err="1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và</a:t>
            </a:r>
            <a:r>
              <a:rPr lang="en-US" sz="1800" b="1" dirty="0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800" b="1" dirty="0" err="1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thông</a:t>
            </a:r>
            <a:r>
              <a:rPr lang="en-US" sz="1800" b="1" dirty="0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800" b="1" dirty="0" err="1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báo</a:t>
            </a:r>
            <a:r>
              <a:rPr lang="en-US" sz="1800" b="1" dirty="0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800" b="1" dirty="0" err="1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cho</a:t>
            </a:r>
            <a:r>
              <a:rPr lang="en-US" sz="1800" b="1" dirty="0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800" b="1" dirty="0" err="1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nhà</a:t>
            </a:r>
            <a:r>
              <a:rPr lang="en-US" sz="1800" b="1" dirty="0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800" b="1" dirty="0" err="1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phát</a:t>
            </a:r>
            <a:r>
              <a:rPr lang="en-US" sz="1800" b="1" dirty="0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800" b="1" dirty="0" err="1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triển</a:t>
            </a:r>
            <a:r>
              <a:rPr lang="en-US" sz="1800" b="1" dirty="0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800" b="1" dirty="0" err="1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là</a:t>
            </a:r>
            <a:r>
              <a:rPr lang="en-US" sz="1800" b="1" dirty="0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800" b="1" dirty="0" err="1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một</a:t>
            </a:r>
            <a:r>
              <a:rPr lang="en-US" sz="1800" b="1" dirty="0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800" b="1" dirty="0" err="1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giải</a:t>
            </a:r>
            <a:r>
              <a:rPr lang="en-US" sz="1800" b="1" dirty="0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800" b="1" dirty="0" err="1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pháp</a:t>
            </a:r>
            <a:r>
              <a:rPr lang="en-US" sz="1800" b="1" dirty="0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800" b="1" dirty="0" err="1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thực</a:t>
            </a:r>
            <a:r>
              <a:rPr lang="en-US" sz="1800" b="1" dirty="0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800" b="1" dirty="0" err="1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tế</a:t>
            </a:r>
            <a:r>
              <a:rPr lang="en-US" sz="1800" b="1" dirty="0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800" b="1" dirty="0" err="1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và</a:t>
            </a:r>
            <a:r>
              <a:rPr lang="en-US" sz="1800" b="1" dirty="0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800" b="1" dirty="0" err="1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hiệu</a:t>
            </a:r>
            <a:r>
              <a:rPr lang="en-US" sz="1800" b="1" dirty="0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800" b="1" dirty="0" err="1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quả</a:t>
            </a:r>
            <a:r>
              <a:rPr lang="en-US" sz="1800" b="1" dirty="0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endParaRPr sz="1800" b="1" dirty="0">
              <a:solidFill>
                <a:srgbClr val="003366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6"/>
          <p:cNvSpPr txBox="1">
            <a:spLocks noGrp="1"/>
          </p:cNvSpPr>
          <p:nvPr>
            <p:ph type="sldNum" idx="12"/>
          </p:nvPr>
        </p:nvSpPr>
        <p:spPr>
          <a:xfrm>
            <a:off x="6867383" y="657213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sp>
        <p:nvSpPr>
          <p:cNvPr id="207" name="Google Shape;207;p6"/>
          <p:cNvSpPr txBox="1">
            <a:spLocks noGrp="1"/>
          </p:cNvSpPr>
          <p:nvPr>
            <p:ph type="title"/>
          </p:nvPr>
        </p:nvSpPr>
        <p:spPr>
          <a:xfrm>
            <a:off x="234950" y="79375"/>
            <a:ext cx="8674100" cy="450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14350" lvl="0" indent="-5143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AutoNum type="arabicPeriod"/>
            </a:pPr>
            <a:r>
              <a:rPr lang="en-US" dirty="0"/>
              <a:t>IoT </a:t>
            </a:r>
            <a:r>
              <a:rPr lang="en-US" dirty="0" err="1"/>
              <a:t>ngày</a:t>
            </a:r>
            <a:r>
              <a:rPr lang="en-US" dirty="0"/>
              <a:t> nay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nghệ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B1A9C8A-DDA8-89E0-806B-3BC9D38828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46214"/>
            <a:ext cx="9144000" cy="4365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6101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6"/>
          <p:cNvSpPr txBox="1">
            <a:spLocks noGrp="1"/>
          </p:cNvSpPr>
          <p:nvPr>
            <p:ph type="sldNum" idx="12"/>
          </p:nvPr>
        </p:nvSpPr>
        <p:spPr>
          <a:xfrm>
            <a:off x="6867383" y="657213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sp>
        <p:nvSpPr>
          <p:cNvPr id="207" name="Google Shape;207;p6"/>
          <p:cNvSpPr txBox="1">
            <a:spLocks noGrp="1"/>
          </p:cNvSpPr>
          <p:nvPr>
            <p:ph type="title"/>
          </p:nvPr>
        </p:nvSpPr>
        <p:spPr>
          <a:xfrm>
            <a:off x="234950" y="79375"/>
            <a:ext cx="8674100" cy="450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14350" lvl="0" indent="-5143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AutoNum type="arabicPeriod"/>
            </a:pPr>
            <a:r>
              <a:rPr lang="en-US" dirty="0"/>
              <a:t>IoT </a:t>
            </a:r>
            <a:r>
              <a:rPr lang="en-US" dirty="0" err="1"/>
              <a:t>ngày</a:t>
            </a:r>
            <a:r>
              <a:rPr lang="en-US" dirty="0"/>
              <a:t> nay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nghệ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endParaRPr dirty="0"/>
          </a:p>
        </p:txBody>
      </p:sp>
      <p:pic>
        <p:nvPicPr>
          <p:cNvPr id="1026" name="Picture 2" descr="IDA a powerful disassembler and a versatile debugger">
            <a:extLst>
              <a:ext uri="{FF2B5EF4-FFF2-40B4-BE49-F238E27FC236}">
                <a16:creationId xmlns:a16="http://schemas.microsoft.com/office/drawing/2014/main" id="{6DFDAC31-E3F0-6E5F-FB0E-E62E9C2F40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0271" y="530225"/>
            <a:ext cx="7497827" cy="6199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4D02A6D-1203-6970-A7F5-8D17AA4132AF}"/>
              </a:ext>
            </a:extLst>
          </p:cNvPr>
          <p:cNvSpPr txBox="1"/>
          <p:nvPr/>
        </p:nvSpPr>
        <p:spPr>
          <a:xfrm>
            <a:off x="0" y="1152482"/>
            <a:ext cx="4716624" cy="8139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430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3366"/>
              </a:buClr>
              <a:buSzPts val="1800"/>
            </a:pPr>
            <a:r>
              <a:rPr lang="en-US" sz="3600" b="1" dirty="0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IDA</a:t>
            </a:r>
          </a:p>
        </p:txBody>
      </p:sp>
    </p:spTree>
    <p:extLst>
      <p:ext uri="{BB962C8B-B14F-4D97-AF65-F5344CB8AC3E}">
        <p14:creationId xmlns:p14="http://schemas.microsoft.com/office/powerpoint/2010/main" val="18761460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6"/>
          <p:cNvSpPr txBox="1">
            <a:spLocks noGrp="1"/>
          </p:cNvSpPr>
          <p:nvPr>
            <p:ph type="sldNum" idx="12"/>
          </p:nvPr>
        </p:nvSpPr>
        <p:spPr>
          <a:xfrm>
            <a:off x="6867383" y="657213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sp>
        <p:nvSpPr>
          <p:cNvPr id="207" name="Google Shape;207;p6"/>
          <p:cNvSpPr txBox="1">
            <a:spLocks noGrp="1"/>
          </p:cNvSpPr>
          <p:nvPr>
            <p:ph type="title"/>
          </p:nvPr>
        </p:nvSpPr>
        <p:spPr>
          <a:xfrm>
            <a:off x="234950" y="79375"/>
            <a:ext cx="8674100" cy="450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14350" lvl="0" indent="-5143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AutoNum type="arabicPeriod"/>
            </a:pPr>
            <a:r>
              <a:rPr lang="en-US" dirty="0"/>
              <a:t>IoT </a:t>
            </a:r>
            <a:r>
              <a:rPr lang="en-US" dirty="0" err="1"/>
              <a:t>ngày</a:t>
            </a:r>
            <a:r>
              <a:rPr lang="en-US" dirty="0"/>
              <a:t> nay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nghệ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9CC0A8-B766-8E01-F7E3-FB14962B8D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79248"/>
            <a:ext cx="9144000" cy="488854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78C9F3D-22C4-DC44-569C-E118AC55E073}"/>
              </a:ext>
            </a:extLst>
          </p:cNvPr>
          <p:cNvSpPr txBox="1"/>
          <p:nvPr/>
        </p:nvSpPr>
        <p:spPr>
          <a:xfrm>
            <a:off x="0" y="530225"/>
            <a:ext cx="8924783" cy="11273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4300" lvl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3366"/>
              </a:buClr>
              <a:buSzPts val="1800"/>
            </a:pPr>
            <a:r>
              <a:rPr lang="en-US" sz="2400" b="1" dirty="0" err="1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BurpSuite</a:t>
            </a:r>
            <a:r>
              <a:rPr lang="en-US" sz="2400" b="1" dirty="0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: </a:t>
            </a:r>
            <a:r>
              <a:rPr lang="en-US" sz="2400" b="1" dirty="0" err="1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là</a:t>
            </a:r>
            <a:r>
              <a:rPr lang="en-US" sz="2400" b="1" dirty="0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2400" b="1" dirty="0" err="1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công</a:t>
            </a:r>
            <a:r>
              <a:rPr lang="en-US" sz="2400" b="1" dirty="0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2400" b="1" dirty="0" err="1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cụ</a:t>
            </a:r>
            <a:r>
              <a:rPr lang="en-US" sz="2400" b="1" dirty="0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2400" b="1" dirty="0" err="1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hỗ</a:t>
            </a:r>
            <a:r>
              <a:rPr lang="en-US" sz="2400" b="1" dirty="0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2400" b="1" dirty="0" err="1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trợ</a:t>
            </a:r>
            <a:r>
              <a:rPr lang="en-US" sz="2400" b="1" dirty="0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2400" b="1" dirty="0" err="1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khai</a:t>
            </a:r>
            <a:r>
              <a:rPr lang="en-US" sz="2400" b="1" dirty="0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2400" b="1" dirty="0" err="1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thác</a:t>
            </a:r>
            <a:r>
              <a:rPr lang="en-US" sz="2400" b="1" dirty="0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2400" b="1" dirty="0" err="1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các</a:t>
            </a:r>
            <a:r>
              <a:rPr lang="en-US" sz="2400" b="1" dirty="0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2400" b="1" dirty="0" err="1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lỗ</a:t>
            </a:r>
            <a:r>
              <a:rPr lang="en-US" sz="2400" b="1" dirty="0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2400" b="1" dirty="0" err="1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hổng</a:t>
            </a:r>
            <a:r>
              <a:rPr lang="en-US" sz="2400" b="1" dirty="0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2400" b="1" dirty="0" err="1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bảo</a:t>
            </a:r>
            <a:r>
              <a:rPr lang="en-US" sz="2400" b="1" dirty="0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2400" b="1" dirty="0" err="1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mật</a:t>
            </a:r>
            <a:r>
              <a:rPr lang="en-US" sz="2400" b="1" dirty="0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2400" b="1" dirty="0" err="1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trên</a:t>
            </a:r>
            <a:r>
              <a:rPr lang="en-US" sz="2400" b="1" dirty="0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2400" b="1" dirty="0" err="1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các</a:t>
            </a:r>
            <a:r>
              <a:rPr lang="en-US" sz="2400" b="1" dirty="0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2400" b="1" dirty="0" err="1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ứng</a:t>
            </a:r>
            <a:r>
              <a:rPr lang="en-US" sz="2400" b="1" dirty="0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2400" b="1" dirty="0" err="1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dụng</a:t>
            </a:r>
            <a:r>
              <a:rPr lang="en-US" sz="2400" b="1" dirty="0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 web </a:t>
            </a:r>
          </a:p>
        </p:txBody>
      </p:sp>
    </p:spTree>
    <p:extLst>
      <p:ext uri="{BB962C8B-B14F-4D97-AF65-F5344CB8AC3E}">
        <p14:creationId xmlns:p14="http://schemas.microsoft.com/office/powerpoint/2010/main" val="4241553602"/>
      </p:ext>
    </p:extLst>
  </p:cSld>
  <p:clrMapOvr>
    <a:masterClrMapping/>
  </p:clrMapOvr>
</p:sld>
</file>

<file path=ppt/theme/theme1.xml><?xml version="1.0" encoding="utf-8"?>
<a:theme xmlns:a="http://schemas.openxmlformats.org/drawingml/2006/main" name="HUST PPT Template 2021 ( Blue 3X4)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331</TotalTime>
  <Words>948</Words>
  <Application>Microsoft Office PowerPoint</Application>
  <PresentationFormat>On-screen Show (4:3)</PresentationFormat>
  <Paragraphs>140</Paragraphs>
  <Slides>29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Lato</vt:lpstr>
      <vt:lpstr>Arial</vt:lpstr>
      <vt:lpstr>Calibri</vt:lpstr>
      <vt:lpstr>Arial </vt:lpstr>
      <vt:lpstr>HUST PPT Template 2021 ( Blue 3X4)</vt:lpstr>
      <vt:lpstr>PowerPoint Presentation</vt:lpstr>
      <vt:lpstr>PowerPoint Presentation</vt:lpstr>
      <vt:lpstr>Mục lục</vt:lpstr>
      <vt:lpstr>PowerPoint Presentation</vt:lpstr>
      <vt:lpstr>IoT ngày nay và các công nghệ sử dụng</vt:lpstr>
      <vt:lpstr>IoT ngày nay và các công nghệ sử dụng</vt:lpstr>
      <vt:lpstr>IoT ngày nay và các công nghệ sử dụng</vt:lpstr>
      <vt:lpstr>IoT ngày nay và các công nghệ sử dụng</vt:lpstr>
      <vt:lpstr>IoT ngày nay và các công nghệ sử dụng</vt:lpstr>
      <vt:lpstr>Đóng góp của đồ án</vt:lpstr>
      <vt:lpstr>PowerPoint Presentation</vt:lpstr>
      <vt:lpstr>Lỗ hổng trên các thiết bị định tuyến </vt:lpstr>
      <vt:lpstr>2. Lỗ hổng trên các thiết bị định tuyến </vt:lpstr>
      <vt:lpstr>Lỗ hổng trên các thiết bị định tuyến </vt:lpstr>
      <vt:lpstr>Lỗ hổng trên các thiết bị định tuyến </vt:lpstr>
      <vt:lpstr>Lỗ hổng trên các thiết bị định tuyến </vt:lpstr>
      <vt:lpstr>Lỗ hổng trên các thiết bị định tuyến </vt:lpstr>
      <vt:lpstr>PowerPoint Presentation</vt:lpstr>
      <vt:lpstr>Lỗ hổng trên thiết bị nhà thông minh</vt:lpstr>
      <vt:lpstr>4. Lỗ hổng trên thiết bị nhà thông minh</vt:lpstr>
      <vt:lpstr>Lỗ hổng trên thiết bị nhà thông minh</vt:lpstr>
      <vt:lpstr>Lỗ hổng trên thiết bị nhà thông minh</vt:lpstr>
      <vt:lpstr>Lỗ hổng trên thiết bị nhà thông minh</vt:lpstr>
      <vt:lpstr>Lỗ hổng trên thiết bị nhà thông minh</vt:lpstr>
      <vt:lpstr>Lỗ hổng trên thiết bị nhà thông minh</vt:lpstr>
      <vt:lpstr>Lỗ hổng trên thiết bị nhà thông minh</vt:lpstr>
      <vt:lpstr>PowerPoint Presentation</vt:lpstr>
      <vt:lpstr>4. Kết luận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Phong TT &amp; QTTH</dc:creator>
  <cp:lastModifiedBy>VU THI LAN 20183781</cp:lastModifiedBy>
  <cp:revision>9</cp:revision>
  <dcterms:created xsi:type="dcterms:W3CDTF">2021-05-28T04:32:29Z</dcterms:created>
  <dcterms:modified xsi:type="dcterms:W3CDTF">2023-03-16T23:21:50Z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0x010100BBF8F117DC3DC44A8F7EF985252756D2</vt:lpwstr>
  </property>
  <property fmtid="{D5CDD505-2E9C-101B-9397-08002B2CF9AE}" pid="3" name="MediaServiceImageTags">
    <vt:lpwstr/>
  </property>
</Properties>
</file>